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sldIdLst>
    <p:sldId id="282" r:id="rId3"/>
    <p:sldId id="264" r:id="rId4"/>
    <p:sldId id="262" r:id="rId5"/>
    <p:sldId id="263" r:id="rId6"/>
    <p:sldId id="266" r:id="rId7"/>
    <p:sldId id="260" r:id="rId8"/>
    <p:sldId id="267" r:id="rId9"/>
    <p:sldId id="298" r:id="rId10"/>
    <p:sldId id="257" r:id="rId11"/>
    <p:sldId id="273" r:id="rId12"/>
    <p:sldId id="272" r:id="rId13"/>
    <p:sldId id="283" r:id="rId14"/>
    <p:sldId id="299" r:id="rId15"/>
    <p:sldId id="271" r:id="rId16"/>
    <p:sldId id="268" r:id="rId17"/>
    <p:sldId id="270" r:id="rId18"/>
    <p:sldId id="284" r:id="rId19"/>
    <p:sldId id="301" r:id="rId20"/>
    <p:sldId id="269" r:id="rId21"/>
    <p:sldId id="300" r:id="rId22"/>
    <p:sldId id="274" r:id="rId23"/>
    <p:sldId id="285" r:id="rId24"/>
    <p:sldId id="302" r:id="rId25"/>
    <p:sldId id="278" r:id="rId26"/>
    <p:sldId id="286" r:id="rId27"/>
    <p:sldId id="303" r:id="rId28"/>
    <p:sldId id="277" r:id="rId29"/>
    <p:sldId id="287" r:id="rId30"/>
    <p:sldId id="304" r:id="rId31"/>
    <p:sldId id="275" r:id="rId32"/>
    <p:sldId id="288" r:id="rId33"/>
    <p:sldId id="305" r:id="rId34"/>
    <p:sldId id="281" r:id="rId35"/>
    <p:sldId id="279" r:id="rId36"/>
    <p:sldId id="306" r:id="rId37"/>
    <p:sldId id="289" r:id="rId38"/>
    <p:sldId id="290" r:id="rId39"/>
    <p:sldId id="307" r:id="rId40"/>
    <p:sldId id="276" r:id="rId41"/>
    <p:sldId id="314" r:id="rId42"/>
    <p:sldId id="292" r:id="rId43"/>
    <p:sldId id="311" r:id="rId44"/>
    <p:sldId id="280" r:id="rId45"/>
    <p:sldId id="291" r:id="rId46"/>
    <p:sldId id="310" r:id="rId47"/>
    <p:sldId id="293" r:id="rId48"/>
    <p:sldId id="294" r:id="rId49"/>
    <p:sldId id="309" r:id="rId50"/>
    <p:sldId id="295" r:id="rId51"/>
    <p:sldId id="308" r:id="rId52"/>
    <p:sldId id="296" r:id="rId53"/>
  </p:sldIdLst>
  <p:sldSz cx="9144000" cy="6858000" type="screen4x3"/>
  <p:notesSz cx="6858000" cy="9144000"/>
  <p:custDataLst>
    <p:tags r:id="rId5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4D4D4D"/>
    <a:srgbClr val="808080"/>
    <a:srgbClr val="00CC00"/>
    <a:srgbClr val="FFCC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16" autoAdjust="0"/>
  </p:normalViewPr>
  <p:slideViewPr>
    <p:cSldViewPr snapToGrid="0">
      <p:cViewPr varScale="1">
        <p:scale>
          <a:sx n="51" d="100"/>
          <a:sy n="51" d="100"/>
        </p:scale>
        <p:origin x="1262" y="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7810EC9-3D76-494A-8050-655AFE02148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nl-NL" noProof="0"/>
              <a:t>Click to edit Master title style</a:t>
            </a:r>
          </a:p>
        </p:txBody>
      </p:sp>
      <p:sp>
        <p:nvSpPr>
          <p:cNvPr id="4123" name="Rectangle 27">
            <a:extLst>
              <a:ext uri="{FF2B5EF4-FFF2-40B4-BE49-F238E27FC236}">
                <a16:creationId xmlns:a16="http://schemas.microsoft.com/office/drawing/2014/main" id="{7B35BC00-B061-42E5-8495-AAA35ADC163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104775">
              <a:defRPr/>
            </a:lvl1pPr>
          </a:lstStyle>
          <a:p>
            <a:pPr lvl="0"/>
            <a:r>
              <a:rPr lang="en-US" altLang="nl-NL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6619056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6AC9F9-C77D-4F41-8DBC-6449B35FB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755FAB4-3BCA-40C9-A440-3598150858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6">
            <a:extLst>
              <a:ext uri="{FF2B5EF4-FFF2-40B4-BE49-F238E27FC236}">
                <a16:creationId xmlns:a16="http://schemas.microsoft.com/office/drawing/2014/main" id="{98113D59-A5F2-4B2D-A9A8-501D05EB13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Template by 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260502680"/>
      </p:ext>
    </p:extLst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A4C57CF-89B8-42E6-AD26-05B0B3D23B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53213" y="533400"/>
            <a:ext cx="1989137" cy="3617913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575D65A-759F-4C1B-AE6A-902C1E2D86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815013" cy="3617913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6">
            <a:extLst>
              <a:ext uri="{FF2B5EF4-FFF2-40B4-BE49-F238E27FC236}">
                <a16:creationId xmlns:a16="http://schemas.microsoft.com/office/drawing/2014/main" id="{98113D59-A5F2-4B2D-A9A8-501D05EB13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Template by 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3030436376"/>
      </p:ext>
    </p:extLst>
  </p:cSld>
  <p:clrMapOvr>
    <a:masterClrMapping/>
  </p:clrMapOvr>
  <p:transition spd="slow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E8BEF8-E3AD-4CCF-BA40-BEB2DA2F23D9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2308F3-3155-48E7-B896-FC21D3A3DBB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17550" y="2551113"/>
            <a:ext cx="3886200" cy="7239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B91C011-41A4-4823-91E4-052AF97886CE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756150" y="2551113"/>
            <a:ext cx="3886200" cy="7239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227AB5BD-1EF5-46C6-B08A-10B88C1358B4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717550" y="3427413"/>
            <a:ext cx="3886200" cy="7239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252E90B-3A6C-4CBA-AFD2-4B1054F237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6150" y="3427413"/>
            <a:ext cx="3886200" cy="7239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56">
            <a:extLst>
              <a:ext uri="{FF2B5EF4-FFF2-40B4-BE49-F238E27FC236}">
                <a16:creationId xmlns:a16="http://schemas.microsoft.com/office/drawing/2014/main" id="{98113D59-A5F2-4B2D-A9A8-501D05EB13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Template by 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3855960500"/>
      </p:ext>
    </p:extLst>
  </p:cSld>
  <p:clrMapOvr>
    <a:masterClrMapping/>
  </p:clrMapOvr>
  <p:transition spd="slow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50535B-1D7F-4C6B-9F6E-E754964CFA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5695090-E424-4ED2-BC87-22FBF79E39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65688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D59590-747C-4619-8EA1-60D0BA061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C5BBE0-EAC1-4FA4-903F-AC48AA378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93372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B51826-1621-42E2-98A2-606ECEAC5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B44F1B9-FFB4-4FB8-B1F6-653AC900F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4053310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776A82-31A9-4ACA-B74E-FFEDE83EB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DCACE4-B3D1-4017-96EA-40C289331D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C03F91A-3DD4-475B-A530-B130CF4541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9371987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01B66-1289-4E5A-A290-E21E7D107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5D689E9-B2BC-46A5-8748-E4A351AFC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2632492-5E72-44D4-B97B-94BF2B0D9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99CA82D-14CC-446B-907B-0C6263F0F4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8B2CC7D-7124-4F2B-9CD8-784F6757F4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3093201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E07B53-072D-4CD1-A9C8-6B5FC0A4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3554676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411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CCF560-CFDC-47EB-BB12-F705997CF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0C79A7-E7EE-47B3-8D38-49E36D103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6">
            <a:extLst>
              <a:ext uri="{FF2B5EF4-FFF2-40B4-BE49-F238E27FC236}">
                <a16:creationId xmlns:a16="http://schemas.microsoft.com/office/drawing/2014/main" id="{98113D59-A5F2-4B2D-A9A8-501D05EB13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Template by 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2806288303"/>
      </p:ext>
    </p:extLst>
  </p:cSld>
  <p:clrMapOvr>
    <a:masterClrMapping/>
  </p:clrMapOvr>
  <p:transition spd="slow"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72A087-0E0A-4F9B-82E3-3F4536565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FB8E01-9433-4702-BEBF-E8F700A93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7145F51-0C04-4C78-9CC9-12F550735D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6543399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971472-A380-41FB-B975-1E6D783B5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89E64DC-3EED-4E92-B464-2CDDBD759C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4644DE7-80C7-4DCD-AA46-085217718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4588734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1C41ED-A373-444E-BBBE-8792D223A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F7EDBEF-2420-4549-A36A-050AC94EA6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1515688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5BEAEC4-68E7-4FAD-89EB-B2439D2A08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AD6AA03-592F-4DDC-BC76-D38263CDD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05127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F059EE-6EF6-4136-AD03-E820C92DF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01DEE5A-F8DC-4671-9FCE-4AA8430FE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Rectangle 56">
            <a:extLst>
              <a:ext uri="{FF2B5EF4-FFF2-40B4-BE49-F238E27FC236}">
                <a16:creationId xmlns:a16="http://schemas.microsoft.com/office/drawing/2014/main" id="{98113D59-A5F2-4B2D-A9A8-501D05EB13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Template by 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3854279792"/>
      </p:ext>
    </p:extLst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53E5F0-A5B6-4A58-AF1A-CF8E21F9B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D42BAE1-CFC8-4139-A2A9-45C9A834FC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7550" y="2551113"/>
            <a:ext cx="3886200" cy="16002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0167A17-C19D-402F-B0A3-595FDD16E5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56150" y="2551113"/>
            <a:ext cx="3886200" cy="16002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56">
            <a:extLst>
              <a:ext uri="{FF2B5EF4-FFF2-40B4-BE49-F238E27FC236}">
                <a16:creationId xmlns:a16="http://schemas.microsoft.com/office/drawing/2014/main" id="{98113D59-A5F2-4B2D-A9A8-501D05EB13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Template by 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3689149831"/>
      </p:ext>
    </p:extLst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5ADF06-8A8B-4861-B39B-248CE70D2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8FE108C-9C75-45FA-960D-F3B8FE588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A1D674B-D928-4A15-B201-67168FE13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6A6E7CB-318A-47D3-9BE7-1CB4DD969F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F5BD55A-C97A-4BA9-B7BB-43CEE29DD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56">
            <a:extLst>
              <a:ext uri="{FF2B5EF4-FFF2-40B4-BE49-F238E27FC236}">
                <a16:creationId xmlns:a16="http://schemas.microsoft.com/office/drawing/2014/main" id="{98113D59-A5F2-4B2D-A9A8-501D05EB13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Template by 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58625055"/>
      </p:ext>
    </p:extLst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A3F871-86C0-4B6A-9C98-FEAFF5DB0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Rectangle 56">
            <a:extLst>
              <a:ext uri="{FF2B5EF4-FFF2-40B4-BE49-F238E27FC236}">
                <a16:creationId xmlns:a16="http://schemas.microsoft.com/office/drawing/2014/main" id="{98113D59-A5F2-4B2D-A9A8-501D05EB13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Template by 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3437121748"/>
      </p:ext>
    </p:extLst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6">
            <a:extLst>
              <a:ext uri="{FF2B5EF4-FFF2-40B4-BE49-F238E27FC236}">
                <a16:creationId xmlns:a16="http://schemas.microsoft.com/office/drawing/2014/main" id="{98113D59-A5F2-4B2D-A9A8-501D05EB13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Template by 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3108847119"/>
      </p:ext>
    </p:extLst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BEAF28-1BE7-487D-BDB0-C67654ABD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169484-CFA3-422B-B230-FF469791B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6F32426-87AA-4937-A8DC-D94138B4B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Rectangle 56">
            <a:extLst>
              <a:ext uri="{FF2B5EF4-FFF2-40B4-BE49-F238E27FC236}">
                <a16:creationId xmlns:a16="http://schemas.microsoft.com/office/drawing/2014/main" id="{98113D59-A5F2-4B2D-A9A8-501D05EB13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Template by 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572794384"/>
      </p:ext>
    </p:extLst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495779-19B9-49A2-A2C5-44DCAC0DA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79B6185-12A3-4FED-A47B-22B14AFF3A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FB54E96-4908-4C63-892C-7900BB9A1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Rectangle 56">
            <a:extLst>
              <a:ext uri="{FF2B5EF4-FFF2-40B4-BE49-F238E27FC236}">
                <a16:creationId xmlns:a16="http://schemas.microsoft.com/office/drawing/2014/main" id="{98113D59-A5F2-4B2D-A9A8-501D05EB13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Template by 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3990127625"/>
      </p:ext>
    </p:extLst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7550" y="2551113"/>
            <a:ext cx="79248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Click to edit Text Style</a:t>
            </a:r>
          </a:p>
        </p:txBody>
      </p:sp>
      <p:sp>
        <p:nvSpPr>
          <p:cNvPr id="1080" name="Rectangle 56">
            <a:extLst>
              <a:ext uri="{FF2B5EF4-FFF2-40B4-BE49-F238E27FC236}">
                <a16:creationId xmlns:a16="http://schemas.microsoft.com/office/drawing/2014/main" id="{98113D59-A5F2-4B2D-A9A8-501D05EB135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19850" y="6629400"/>
            <a:ext cx="2362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800" b="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r>
              <a:rPr lang="en-US" altLang="nl-NL"/>
              <a:t>Template by Bill Arcuri, WCSD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7" grpId="0" build="p" autoUpdateAnimBg="0" advAuto="1500">
        <p:tmplLst>
          <p:tmpl lvl="1">
            <p:tnLst>
              <p:par>
                <p:cTn presetID="22" presetClass="entr" presetSubtype="8" fill="hold" nodeType="afterEffect">
                  <p:stCondLst>
                    <p:cond delay="1500"/>
                  </p:stCondLst>
                  <p:iterate type="lt">
                    <p:tmPct val="10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75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55563" indent="49213" algn="ctr" defTabSz="7712075" rtl="0" eaLnBrk="0" fontAlgn="base" hangingPunct="0">
        <a:spcBef>
          <a:spcPct val="20000"/>
        </a:spcBef>
        <a:spcAft>
          <a:spcPct val="0"/>
        </a:spcAft>
        <a:tabLst>
          <a:tab pos="52388" algn="l"/>
          <a:tab pos="117475" algn="l"/>
          <a:tab pos="4567238" algn="l"/>
        </a:tabLst>
        <a:defRPr sz="2400" b="1" kern="1200">
          <a:solidFill>
            <a:srgbClr val="FFCC00"/>
          </a:solidFill>
          <a:latin typeface="+mn-lt"/>
          <a:ea typeface="+mn-ea"/>
          <a:cs typeface="+mn-cs"/>
        </a:defRPr>
      </a:lvl1pPr>
      <a:lvl2pPr marL="857250" indent="-285750" algn="l" defTabSz="7712075" rtl="0" eaLnBrk="0" fontAlgn="base" hangingPunct="0">
        <a:spcBef>
          <a:spcPct val="20000"/>
        </a:spcBef>
        <a:spcAft>
          <a:spcPct val="0"/>
        </a:spcAft>
        <a:tabLst>
          <a:tab pos="52388" algn="l"/>
          <a:tab pos="117475" algn="l"/>
          <a:tab pos="4567238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28600" algn="l" defTabSz="7712075" rtl="0" eaLnBrk="0" fontAlgn="base" hangingPunct="0">
        <a:spcBef>
          <a:spcPct val="20000"/>
        </a:spcBef>
        <a:spcAft>
          <a:spcPct val="0"/>
        </a:spcAft>
        <a:tabLst>
          <a:tab pos="52388" algn="l"/>
          <a:tab pos="117475" algn="l"/>
          <a:tab pos="4567238" algn="l"/>
        </a:tabLs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7712075" rtl="0" eaLnBrk="0" fontAlgn="base" hangingPunct="0">
        <a:spcBef>
          <a:spcPct val="20000"/>
        </a:spcBef>
        <a:spcAft>
          <a:spcPct val="0"/>
        </a:spcAft>
        <a:tabLst>
          <a:tab pos="52388" algn="l"/>
          <a:tab pos="117475" algn="l"/>
          <a:tab pos="4567238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7712075" rtl="0" eaLnBrk="0" fontAlgn="base" hangingPunct="0">
        <a:spcBef>
          <a:spcPct val="20000"/>
        </a:spcBef>
        <a:spcAft>
          <a:spcPct val="0"/>
        </a:spcAft>
        <a:tabLst>
          <a:tab pos="52388" algn="l"/>
          <a:tab pos="117475" algn="l"/>
          <a:tab pos="4567238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0" y="0"/>
            <a:ext cx="4692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nl-NL" sz="1200">
                <a:solidFill>
                  <a:schemeClr val="bg1"/>
                </a:solidFill>
              </a:rPr>
              <a:t>© Mark E. Damon - All Rights Reserved</a:t>
            </a:r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slide" Target="slide3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5.xml"/><Relationship Id="rId5" Type="http://schemas.openxmlformats.org/officeDocument/2006/relationships/slide" Target="slide7.x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slide" Target="slide3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slide" Target="slide3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9.xml"/><Relationship Id="rId1" Type="http://schemas.openxmlformats.org/officeDocument/2006/relationships/audio" Target="file:///C:\TEMP\GAMESF~1\COMPLE~1\WHOWAN~1\Value%20of%20Next%20Question.wav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slide" Target="slide3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slide" Target="slide3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slide" Target="slide3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slide" Target="slide3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9.xml"/><Relationship Id="rId1" Type="http://schemas.openxmlformats.org/officeDocument/2006/relationships/audio" Target="file:///C:\MYDOCU~1\POWERP~1\Value%20of%20Next%20Question.wav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slide" Target="slide3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3.xml"/><Relationship Id="rId13" Type="http://schemas.openxmlformats.org/officeDocument/2006/relationships/slide" Target="slide19.xml"/><Relationship Id="rId18" Type="http://schemas.openxmlformats.org/officeDocument/2006/relationships/slide" Target="slide10.xml"/><Relationship Id="rId3" Type="http://schemas.openxmlformats.org/officeDocument/2006/relationships/slide" Target="slide9.xml"/><Relationship Id="rId7" Type="http://schemas.openxmlformats.org/officeDocument/2006/relationships/slide" Target="slide34.xml"/><Relationship Id="rId12" Type="http://schemas.openxmlformats.org/officeDocument/2006/relationships/slide" Target="slide21.xml"/><Relationship Id="rId17" Type="http://schemas.openxmlformats.org/officeDocument/2006/relationships/slide" Target="slide11.xml"/><Relationship Id="rId2" Type="http://schemas.openxmlformats.org/officeDocument/2006/relationships/image" Target="../media/image1.png"/><Relationship Id="rId16" Type="http://schemas.openxmlformats.org/officeDocument/2006/relationships/slide" Target="slide1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39.xml"/><Relationship Id="rId11" Type="http://schemas.openxmlformats.org/officeDocument/2006/relationships/slide" Target="slide24.xml"/><Relationship Id="rId5" Type="http://schemas.openxmlformats.org/officeDocument/2006/relationships/audio" Target="../media/audio2.wav"/><Relationship Id="rId15" Type="http://schemas.openxmlformats.org/officeDocument/2006/relationships/slide" Target="slide15.xml"/><Relationship Id="rId10" Type="http://schemas.openxmlformats.org/officeDocument/2006/relationships/slide" Target="slide27.xml"/><Relationship Id="rId19" Type="http://schemas.openxmlformats.org/officeDocument/2006/relationships/audio" Target="../media/audio3.wav"/><Relationship Id="rId4" Type="http://schemas.openxmlformats.org/officeDocument/2006/relationships/slide" Target="slide43.xml"/><Relationship Id="rId9" Type="http://schemas.openxmlformats.org/officeDocument/2006/relationships/slide" Target="slide30.xml"/><Relationship Id="rId14" Type="http://schemas.openxmlformats.org/officeDocument/2006/relationships/slide" Target="slide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9.xml"/><Relationship Id="rId1" Type="http://schemas.openxmlformats.org/officeDocument/2006/relationships/audio" Target="file:///C:\TEMP\GAMESF~1\COMPLE~1\WHOWAN~1\Value%20of%20Next%20Question.wav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slide" Target="slide3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slide" Target="slide3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9.xml"/><Relationship Id="rId1" Type="http://schemas.openxmlformats.org/officeDocument/2006/relationships/audio" Target="file:///C:\MYDOCU~1\POWERP~1\Value%20of%20Next%20Question.wav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slide" Target="slide3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slide" Target="slide3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9.xml"/><Relationship Id="rId1" Type="http://schemas.openxmlformats.org/officeDocument/2006/relationships/audio" Target="file:///C:\MYDOCU~1\POWERP~1\Value%20of%20Next%20Question.wav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slide" Target="slide3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slide" Target="slide3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9.xml"/><Relationship Id="rId1" Type="http://schemas.openxmlformats.org/officeDocument/2006/relationships/audio" Target="file:///C:\MYDOCU~1\POWERP~1\Value%20of%20Next%20Question.wa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slide" Target="slide3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slide" Target="slide3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9.xml"/><Relationship Id="rId1" Type="http://schemas.openxmlformats.org/officeDocument/2006/relationships/audio" Target="file:///C:\MYDOCU~1\POWERP~1\Value%20of%20Next%20Question.wav" TargetMode="Externa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slide" Target="slide3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slide" Target="slide3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9.xml"/><Relationship Id="rId1" Type="http://schemas.openxmlformats.org/officeDocument/2006/relationships/audio" Target="file:///C:\MYDOCU~1\POWERP~1\Value%20of%20Next%20Question.wav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slide" Target="slide3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slide" Target="slide3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9.xml"/><Relationship Id="rId1" Type="http://schemas.openxmlformats.org/officeDocument/2006/relationships/audio" Target="file:///C:\MYDOCU~1\POWERP~1\Value%20of%20Next%20Question.wav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slide" Target="slide3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9.xml"/><Relationship Id="rId1" Type="http://schemas.openxmlformats.org/officeDocument/2006/relationships/audio" Target="file:///C:\MYDOCU~1\POWERP~1\Value%20of%20Next%20Question.wav" TargetMode="Externa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slide" Target="slide3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9.xml"/><Relationship Id="rId1" Type="http://schemas.openxmlformats.org/officeDocument/2006/relationships/audio" Target="file:///C:\MYDOCU~1\POWERP~1\Value%20of%20Next%20Question.wav" TargetMode="Externa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slide" Target="slide3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slide" Target="slide3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9.xml"/><Relationship Id="rId1" Type="http://schemas.openxmlformats.org/officeDocument/2006/relationships/audio" Target="file:///C:\MYDOCU~1\POWERP~1\Value%20of%20Next%20Question.wav" TargetMode="Externa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slide" Target="slide3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slide" Target="slide3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9.xml"/><Relationship Id="rId1" Type="http://schemas.openxmlformats.org/officeDocument/2006/relationships/audio" Target="file:///C:\MYDOCU~1\POWERP~1\Value%20of%20Next%20Question.wav" TargetMode="Externa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slide" Target="slide3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9.xml"/><Relationship Id="rId1" Type="http://schemas.openxmlformats.org/officeDocument/2006/relationships/audio" Target="file:///C:\MYDOCU~1\POWERP~1\Value%20of%20Next%20Question.wav" TargetMode="Externa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slide" Target="slide3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9.xml"/><Relationship Id="rId1" Type="http://schemas.openxmlformats.org/officeDocument/2006/relationships/audio" Target="file:///C:\TEMP\GAMESF~1\COMPLE~1\WHOWAN~1\Value%20of%20Next%20Question.wav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slide" Target="slide3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slide" Target="slide5.xml"/><Relationship Id="rId4" Type="http://schemas.openxmlformats.org/officeDocument/2006/relationships/slide" Target="slide7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2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3733800"/>
            <a:ext cx="7772400" cy="1143000"/>
          </a:xfrm>
        </p:spPr>
        <p:txBody>
          <a:bodyPr/>
          <a:lstStyle/>
          <a:p>
            <a:pPr algn="ctr"/>
            <a:r>
              <a:rPr lang="en-US" altLang="nl-NL" sz="8000" smtClean="0"/>
              <a:t>Wie kent  Millionairs</a:t>
            </a:r>
          </a:p>
        </p:txBody>
      </p:sp>
      <p:pic>
        <p:nvPicPr>
          <p:cNvPr id="409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54" t="17316" r="4259" b="65430"/>
          <a:stretch>
            <a:fillRect/>
          </a:stretch>
        </p:blipFill>
        <p:spPr bwMode="auto">
          <a:xfrm>
            <a:off x="3505200" y="457200"/>
            <a:ext cx="2133600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ndAc>
      <p:stSnd>
        <p:snd r:embed="rId2" name="intr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7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2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67"/>
          <p:cNvGrpSpPr>
            <a:grpSpLocks/>
          </p:cNvGrpSpPr>
          <p:nvPr/>
        </p:nvGrpSpPr>
        <p:grpSpPr bwMode="auto">
          <a:xfrm>
            <a:off x="0" y="3481388"/>
            <a:ext cx="9144000" cy="3128962"/>
            <a:chOff x="0" y="2349"/>
            <a:chExt cx="5760" cy="1971"/>
          </a:xfrm>
        </p:grpSpPr>
        <p:sp>
          <p:nvSpPr>
            <p:cNvPr id="13337" name="Rectangle 68"/>
            <p:cNvSpPr>
              <a:spLocks noChangeArrowheads="1"/>
            </p:cNvSpPr>
            <p:nvPr/>
          </p:nvSpPr>
          <p:spPr bwMode="auto">
            <a:xfrm>
              <a:off x="0" y="2349"/>
              <a:ext cx="5760" cy="1971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292929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13338" name="Line 69"/>
            <p:cNvSpPr>
              <a:spLocks noChangeShapeType="1"/>
            </p:cNvSpPr>
            <p:nvPr/>
          </p:nvSpPr>
          <p:spPr bwMode="auto">
            <a:xfrm>
              <a:off x="0" y="331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339" name="Line 70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340" name="AutoShape 71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47" y="3023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13341" name="AutoShape 72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3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13342" name="AutoShape 73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4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13343" name="AutoShape 74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56" y="3022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>
                <a:solidFill>
                  <a:schemeClr val="tx2"/>
                </a:solidFill>
              </a:endParaRPr>
            </a:p>
          </p:txBody>
        </p:sp>
      </p:grpSp>
      <p:grpSp>
        <p:nvGrpSpPr>
          <p:cNvPr id="13315" name="Group 55"/>
          <p:cNvGrpSpPr>
            <a:grpSpLocks/>
          </p:cNvGrpSpPr>
          <p:nvPr/>
        </p:nvGrpSpPr>
        <p:grpSpPr bwMode="auto">
          <a:xfrm>
            <a:off x="1981200" y="3790950"/>
            <a:ext cx="666750" cy="635000"/>
            <a:chOff x="1065" y="2492"/>
            <a:chExt cx="420" cy="400"/>
          </a:xfrm>
        </p:grpSpPr>
        <p:pic>
          <p:nvPicPr>
            <p:cNvPr id="13335" name="Picture 5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00" y="2496"/>
              <a:ext cx="285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336" name="Freeform 57"/>
            <p:cNvSpPr>
              <a:spLocks/>
            </p:cNvSpPr>
            <p:nvPr/>
          </p:nvSpPr>
          <p:spPr bwMode="auto">
            <a:xfrm rot="2869560" flipH="1" flipV="1">
              <a:off x="889" y="2668"/>
              <a:ext cx="400" cy="47"/>
            </a:xfrm>
            <a:custGeom>
              <a:avLst/>
              <a:gdLst>
                <a:gd name="T0" fmla="*/ 0 w 3264"/>
                <a:gd name="T1" fmla="*/ 47 h 336"/>
                <a:gd name="T2" fmla="*/ 35 w 3264"/>
                <a:gd name="T3" fmla="*/ 0 h 336"/>
                <a:gd name="T4" fmla="*/ 71 w 3264"/>
                <a:gd name="T5" fmla="*/ 47 h 336"/>
                <a:gd name="T6" fmla="*/ 106 w 3264"/>
                <a:gd name="T7" fmla="*/ 0 h 336"/>
                <a:gd name="T8" fmla="*/ 135 w 3264"/>
                <a:gd name="T9" fmla="*/ 47 h 336"/>
                <a:gd name="T10" fmla="*/ 171 w 3264"/>
                <a:gd name="T11" fmla="*/ 0 h 336"/>
                <a:gd name="T12" fmla="*/ 200 w 3264"/>
                <a:gd name="T13" fmla="*/ 47 h 336"/>
                <a:gd name="T14" fmla="*/ 235 w 3264"/>
                <a:gd name="T15" fmla="*/ 0 h 336"/>
                <a:gd name="T16" fmla="*/ 265 w 3264"/>
                <a:gd name="T17" fmla="*/ 47 h 336"/>
                <a:gd name="T18" fmla="*/ 300 w 3264"/>
                <a:gd name="T19" fmla="*/ 0 h 336"/>
                <a:gd name="T20" fmla="*/ 335 w 3264"/>
                <a:gd name="T21" fmla="*/ 47 h 336"/>
                <a:gd name="T22" fmla="*/ 371 w 3264"/>
                <a:gd name="T23" fmla="*/ 0 h 336"/>
                <a:gd name="T24" fmla="*/ 400 w 3264"/>
                <a:gd name="T25" fmla="*/ 47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64" h="336">
                  <a:moveTo>
                    <a:pt x="0" y="336"/>
                  </a:moveTo>
                  <a:cubicBezTo>
                    <a:pt x="96" y="168"/>
                    <a:pt x="192" y="0"/>
                    <a:pt x="288" y="0"/>
                  </a:cubicBezTo>
                  <a:cubicBezTo>
                    <a:pt x="384" y="0"/>
                    <a:pt x="480" y="336"/>
                    <a:pt x="576" y="336"/>
                  </a:cubicBezTo>
                  <a:cubicBezTo>
                    <a:pt x="672" y="336"/>
                    <a:pt x="776" y="0"/>
                    <a:pt x="864" y="0"/>
                  </a:cubicBezTo>
                  <a:cubicBezTo>
                    <a:pt x="952" y="0"/>
                    <a:pt x="1016" y="336"/>
                    <a:pt x="1104" y="336"/>
                  </a:cubicBezTo>
                  <a:cubicBezTo>
                    <a:pt x="1192" y="336"/>
                    <a:pt x="1304" y="0"/>
                    <a:pt x="1392" y="0"/>
                  </a:cubicBezTo>
                  <a:cubicBezTo>
                    <a:pt x="1480" y="0"/>
                    <a:pt x="1544" y="336"/>
                    <a:pt x="1632" y="336"/>
                  </a:cubicBezTo>
                  <a:cubicBezTo>
                    <a:pt x="1720" y="336"/>
                    <a:pt x="1832" y="0"/>
                    <a:pt x="1920" y="0"/>
                  </a:cubicBezTo>
                  <a:cubicBezTo>
                    <a:pt x="2008" y="0"/>
                    <a:pt x="2072" y="336"/>
                    <a:pt x="2160" y="336"/>
                  </a:cubicBezTo>
                  <a:cubicBezTo>
                    <a:pt x="2248" y="336"/>
                    <a:pt x="2352" y="0"/>
                    <a:pt x="2448" y="0"/>
                  </a:cubicBezTo>
                  <a:cubicBezTo>
                    <a:pt x="2544" y="0"/>
                    <a:pt x="2640" y="336"/>
                    <a:pt x="2736" y="336"/>
                  </a:cubicBezTo>
                  <a:cubicBezTo>
                    <a:pt x="2832" y="336"/>
                    <a:pt x="2936" y="0"/>
                    <a:pt x="3024" y="0"/>
                  </a:cubicBezTo>
                  <a:cubicBezTo>
                    <a:pt x="3112" y="0"/>
                    <a:pt x="3188" y="168"/>
                    <a:pt x="3264" y="33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13316" name="Group 59"/>
          <p:cNvGrpSpPr>
            <a:grpSpLocks/>
          </p:cNvGrpSpPr>
          <p:nvPr/>
        </p:nvGrpSpPr>
        <p:grpSpPr bwMode="auto">
          <a:xfrm>
            <a:off x="3209925" y="3860800"/>
            <a:ext cx="987425" cy="476250"/>
            <a:chOff x="3122" y="2628"/>
            <a:chExt cx="622" cy="300"/>
          </a:xfrm>
        </p:grpSpPr>
        <p:sp>
          <p:nvSpPr>
            <p:cNvPr id="13329" name="AutoShape 60"/>
            <p:cNvSpPr>
              <a:spLocks noChangeArrowheads="1"/>
            </p:cNvSpPr>
            <p:nvPr/>
          </p:nvSpPr>
          <p:spPr bwMode="auto">
            <a:xfrm flipV="1">
              <a:off x="3549" y="2722"/>
              <a:ext cx="195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13330" name="AutoShape 61"/>
            <p:cNvSpPr>
              <a:spLocks noChangeArrowheads="1"/>
            </p:cNvSpPr>
            <p:nvPr/>
          </p:nvSpPr>
          <p:spPr bwMode="auto">
            <a:xfrm flipV="1">
              <a:off x="3122" y="2722"/>
              <a:ext cx="196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13331" name="AutoShape 62"/>
            <p:cNvSpPr>
              <a:spLocks noChangeArrowheads="1"/>
            </p:cNvSpPr>
            <p:nvPr/>
          </p:nvSpPr>
          <p:spPr bwMode="auto">
            <a:xfrm flipV="1">
              <a:off x="3330" y="2736"/>
              <a:ext cx="201" cy="192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13332" name="Oval 63"/>
            <p:cNvSpPr>
              <a:spLocks noChangeArrowheads="1"/>
            </p:cNvSpPr>
            <p:nvPr/>
          </p:nvSpPr>
          <p:spPr bwMode="auto">
            <a:xfrm>
              <a:off x="3167" y="2628"/>
              <a:ext cx="101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13333" name="Oval 64"/>
            <p:cNvSpPr>
              <a:spLocks noChangeArrowheads="1"/>
            </p:cNvSpPr>
            <p:nvPr/>
          </p:nvSpPr>
          <p:spPr bwMode="auto">
            <a:xfrm>
              <a:off x="3587" y="2631"/>
              <a:ext cx="102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13334" name="Oval 65"/>
            <p:cNvSpPr>
              <a:spLocks noChangeArrowheads="1"/>
            </p:cNvSpPr>
            <p:nvPr/>
          </p:nvSpPr>
          <p:spPr bwMode="auto">
            <a:xfrm>
              <a:off x="3378" y="2640"/>
              <a:ext cx="102" cy="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</p:grpSp>
      <p:sp>
        <p:nvSpPr>
          <p:cNvPr id="37903" name="AutoShape 1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363" y="4551363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cel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37911" name="Rectangle 23"/>
          <p:cNvSpPr>
            <a:spLocks noGrp="1" noChangeArrowheads="1"/>
          </p:cNvSpPr>
          <p:nvPr>
            <p:ph type="title" sz="quarter"/>
          </p:nvPr>
        </p:nvSpPr>
        <p:spPr>
          <a:xfrm>
            <a:off x="219075" y="247650"/>
            <a:ext cx="8740775" cy="2957513"/>
          </a:xfrm>
        </p:spPr>
        <p:txBody>
          <a:bodyPr/>
          <a:lstStyle/>
          <a:p>
            <a:pPr algn="ctr"/>
            <a:r>
              <a:rPr lang="en-US" altLang="nl-NL" sz="3600" dirty="0" smtClean="0">
                <a:latin typeface="Eras Medium ITC" panose="020B0602030504020804" pitchFamily="34" charset="0"/>
              </a:rPr>
              <a:t/>
            </a:r>
            <a:br>
              <a:rPr lang="en-US" altLang="nl-NL" sz="3600" dirty="0" smtClean="0">
                <a:latin typeface="Eras Medium ITC" panose="020B0602030504020804" pitchFamily="34" charset="0"/>
              </a:rPr>
            </a:br>
            <a:r>
              <a:rPr lang="en-US" altLang="nl-NL" sz="3200" dirty="0" smtClean="0">
                <a:latin typeface="Eras Medium ITC" panose="020B0602030504020804" pitchFamily="34" charset="0"/>
              </a:rPr>
              <a:t>Wat is </a:t>
            </a:r>
            <a:r>
              <a:rPr lang="en-US" altLang="nl-NL" sz="3200" dirty="0" err="1" smtClean="0">
                <a:latin typeface="Eras Medium ITC" panose="020B0602030504020804" pitchFamily="34" charset="0"/>
              </a:rPr>
              <a:t>kleinste</a:t>
            </a:r>
            <a:r>
              <a:rPr lang="en-US" altLang="nl-NL" sz="3200" dirty="0" smtClean="0">
                <a:latin typeface="Eras Medium ITC" panose="020B0602030504020804" pitchFamily="34" charset="0"/>
              </a:rPr>
              <a:t> </a:t>
            </a:r>
            <a:r>
              <a:rPr lang="en-US" altLang="nl-NL" sz="3200" dirty="0" err="1" smtClean="0">
                <a:latin typeface="Eras Medium ITC" panose="020B0602030504020804" pitchFamily="34" charset="0"/>
              </a:rPr>
              <a:t>functionele</a:t>
            </a:r>
            <a:r>
              <a:rPr lang="en-US" altLang="nl-NL" sz="3200" dirty="0" smtClean="0">
                <a:latin typeface="Eras Medium ITC" panose="020B0602030504020804" pitchFamily="34" charset="0"/>
              </a:rPr>
              <a:t> </a:t>
            </a:r>
            <a:r>
              <a:rPr lang="en-US" altLang="nl-NL" sz="3200" dirty="0" err="1" smtClean="0">
                <a:latin typeface="Eras Medium ITC" panose="020B0602030504020804" pitchFamily="34" charset="0"/>
              </a:rPr>
              <a:t>eenheid</a:t>
            </a:r>
            <a:r>
              <a:rPr lang="en-US" altLang="nl-NL" sz="3200" dirty="0" smtClean="0">
                <a:latin typeface="Eras Medium ITC" panose="020B0602030504020804" pitchFamily="34" charset="0"/>
              </a:rPr>
              <a:t> van de </a:t>
            </a:r>
            <a:r>
              <a:rPr lang="en-US" altLang="nl-NL" sz="3200" dirty="0" err="1" smtClean="0">
                <a:latin typeface="Eras Medium ITC" panose="020B0602030504020804" pitchFamily="34" charset="0"/>
              </a:rPr>
              <a:t>mens</a:t>
            </a:r>
            <a:r>
              <a:rPr lang="en-US" altLang="nl-NL" sz="3200" dirty="0" smtClean="0">
                <a:latin typeface="Eras Medium ITC" panose="020B0602030504020804" pitchFamily="34" charset="0"/>
              </a:rPr>
              <a:t>?</a:t>
            </a:r>
            <a:r>
              <a:rPr lang="en-US" altLang="nl-NL" sz="3600" dirty="0" smtClean="0">
                <a:latin typeface="Eras Medium ITC" panose="020B0602030504020804" pitchFamily="34" charset="0"/>
              </a:rPr>
              <a:t/>
            </a:r>
            <a:br>
              <a:rPr lang="en-US" altLang="nl-NL" sz="3600" dirty="0" smtClean="0">
                <a:latin typeface="Eras Medium ITC" panose="020B0602030504020804" pitchFamily="34" charset="0"/>
              </a:rPr>
            </a:br>
            <a:r>
              <a:rPr lang="en-US" altLang="nl-NL" sz="3600" dirty="0" smtClean="0">
                <a:latin typeface="Eras Medium ITC" panose="020B0602030504020804" pitchFamily="34" charset="0"/>
              </a:rPr>
              <a:t/>
            </a:r>
            <a:br>
              <a:rPr lang="en-US" altLang="nl-NL" sz="3600" dirty="0" smtClean="0">
                <a:latin typeface="Eras Medium ITC" panose="020B0602030504020804" pitchFamily="34" charset="0"/>
              </a:rPr>
            </a:br>
            <a:r>
              <a:rPr lang="en-US" altLang="nl-NL" sz="3600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/>
            </a:r>
            <a:br>
              <a:rPr lang="en-US" altLang="nl-NL" sz="3600" dirty="0" smtClean="0">
                <a:solidFill>
                  <a:srgbClr val="FF0000"/>
                </a:solidFill>
                <a:latin typeface="Eras Medium ITC" panose="020B0602030504020804" pitchFamily="34" charset="0"/>
              </a:rPr>
            </a:br>
            <a:endParaRPr lang="en-US" altLang="nl-NL" sz="3600" dirty="0" smtClean="0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37912" name="AutoShape 2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075" y="561022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smtClean="0">
                <a:solidFill>
                  <a:srgbClr val="FFCC00"/>
                </a:solidFill>
              </a:rPr>
              <a:t>orgaanstelsel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37913" name="AutoShape 2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79950" y="561022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orgaan</a:t>
            </a:r>
            <a:endParaRPr lang="en-US" altLang="nl-NL" sz="2400" dirty="0">
              <a:solidFill>
                <a:srgbClr val="FFCC00"/>
              </a:solidFill>
            </a:endParaRPr>
          </a:p>
        </p:txBody>
      </p:sp>
      <p:sp>
        <p:nvSpPr>
          <p:cNvPr id="37914" name="AutoShape 2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92650" y="45497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weefsel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13322" name="Text Box 34"/>
          <p:cNvSpPr txBox="1">
            <a:spLocks noChangeArrowheads="1"/>
          </p:cNvSpPr>
          <p:nvPr/>
        </p:nvSpPr>
        <p:spPr bwMode="auto">
          <a:xfrm>
            <a:off x="609600" y="478155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A</a:t>
            </a:r>
            <a:endParaRPr lang="en-US" altLang="nl-NL" sz="2800"/>
          </a:p>
        </p:txBody>
      </p:sp>
      <p:sp>
        <p:nvSpPr>
          <p:cNvPr id="13323" name="Text Box 35"/>
          <p:cNvSpPr txBox="1">
            <a:spLocks noChangeArrowheads="1"/>
          </p:cNvSpPr>
          <p:nvPr/>
        </p:nvSpPr>
        <p:spPr bwMode="auto">
          <a:xfrm>
            <a:off x="609600" y="577215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C</a:t>
            </a:r>
            <a:endParaRPr lang="en-US" altLang="nl-NL" sz="2800"/>
          </a:p>
        </p:txBody>
      </p:sp>
      <p:sp>
        <p:nvSpPr>
          <p:cNvPr id="13324" name="Text Box 36"/>
          <p:cNvSpPr txBox="1">
            <a:spLocks noChangeArrowheads="1"/>
          </p:cNvSpPr>
          <p:nvPr/>
        </p:nvSpPr>
        <p:spPr bwMode="auto">
          <a:xfrm>
            <a:off x="5105400" y="577215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D</a:t>
            </a:r>
            <a:endParaRPr lang="en-US" altLang="nl-NL" sz="2800"/>
          </a:p>
        </p:txBody>
      </p:sp>
      <p:sp>
        <p:nvSpPr>
          <p:cNvPr id="13325" name="Text Box 37"/>
          <p:cNvSpPr txBox="1">
            <a:spLocks noChangeArrowheads="1"/>
          </p:cNvSpPr>
          <p:nvPr/>
        </p:nvSpPr>
        <p:spPr bwMode="auto">
          <a:xfrm>
            <a:off x="5105400" y="478155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B</a:t>
            </a:r>
            <a:endParaRPr lang="en-US" altLang="nl-NL" sz="2800"/>
          </a:p>
        </p:txBody>
      </p:sp>
      <p:sp>
        <p:nvSpPr>
          <p:cNvPr id="13326" name="Oval 5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371951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chemeClr val="tx1"/>
                </a:solidFill>
              </a:rPr>
              <a:t>50/50</a:t>
            </a:r>
          </a:p>
        </p:txBody>
      </p:sp>
      <p:sp>
        <p:nvSpPr>
          <p:cNvPr id="13327" name="Oval 58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00200" y="371951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  <p:sp>
        <p:nvSpPr>
          <p:cNvPr id="13328" name="Oval 66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4350" y="371951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nk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3" grpId="0" animBg="1" autoUpdateAnimBg="0"/>
      <p:bldP spid="37911" grpId="0" build="p" autoUpdateAnimBg="0" advAuto="1000"/>
      <p:bldP spid="37912" grpId="0" animBg="1" autoUpdateAnimBg="0"/>
      <p:bldP spid="37913" grpId="0" animBg="1" autoUpdateAnimBg="0"/>
      <p:bldP spid="37914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66"/>
          <p:cNvGrpSpPr>
            <a:grpSpLocks/>
          </p:cNvGrpSpPr>
          <p:nvPr/>
        </p:nvGrpSpPr>
        <p:grpSpPr bwMode="auto">
          <a:xfrm>
            <a:off x="0" y="3500438"/>
            <a:ext cx="9144000" cy="3128962"/>
            <a:chOff x="0" y="2349"/>
            <a:chExt cx="5760" cy="1971"/>
          </a:xfrm>
        </p:grpSpPr>
        <p:sp>
          <p:nvSpPr>
            <p:cNvPr id="14361" name="Rectangle 67"/>
            <p:cNvSpPr>
              <a:spLocks noChangeArrowheads="1"/>
            </p:cNvSpPr>
            <p:nvPr/>
          </p:nvSpPr>
          <p:spPr bwMode="auto">
            <a:xfrm>
              <a:off x="0" y="2349"/>
              <a:ext cx="5760" cy="1971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292929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14362" name="Line 68"/>
            <p:cNvSpPr>
              <a:spLocks noChangeShapeType="1"/>
            </p:cNvSpPr>
            <p:nvPr/>
          </p:nvSpPr>
          <p:spPr bwMode="auto">
            <a:xfrm>
              <a:off x="0" y="331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4363" name="Line 69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4364" name="AutoShape 70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47" y="3023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14365" name="AutoShape 71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3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14366" name="AutoShape 72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4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14367" name="AutoShape 73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56" y="3022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</p:grpSp>
      <p:sp>
        <p:nvSpPr>
          <p:cNvPr id="36879" name="AutoShap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4572000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Gaswisseling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36887" name="Rectangle 23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533400"/>
            <a:ext cx="8115300" cy="1143000"/>
          </a:xfrm>
        </p:spPr>
        <p:txBody>
          <a:bodyPr/>
          <a:lstStyle/>
          <a:p>
            <a:pPr algn="ctr"/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Wat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bedoelt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men met: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Metabolisme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?</a:t>
            </a:r>
            <a:endParaRPr lang="en-US" altLang="nl-NL" dirty="0" smtClean="0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36888" name="AutoShape 2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075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stofwisseling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36889" name="AutoShape 2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79950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emulgering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36890" name="AutoShape 2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92650" y="456882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spijsvertering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14344" name="Text Box 34"/>
          <p:cNvSpPr txBox="1">
            <a:spLocks noChangeArrowheads="1"/>
          </p:cNvSpPr>
          <p:nvPr/>
        </p:nvSpPr>
        <p:spPr bwMode="auto">
          <a:xfrm>
            <a:off x="6096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A</a:t>
            </a:r>
            <a:endParaRPr lang="en-US" altLang="nl-NL" sz="2800"/>
          </a:p>
        </p:txBody>
      </p:sp>
      <p:sp>
        <p:nvSpPr>
          <p:cNvPr id="14345" name="Text Box 35"/>
          <p:cNvSpPr txBox="1">
            <a:spLocks noChangeArrowheads="1"/>
          </p:cNvSpPr>
          <p:nvPr/>
        </p:nvSpPr>
        <p:spPr bwMode="auto">
          <a:xfrm>
            <a:off x="6096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C</a:t>
            </a:r>
            <a:endParaRPr lang="en-US" altLang="nl-NL" sz="2800"/>
          </a:p>
        </p:txBody>
      </p:sp>
      <p:sp>
        <p:nvSpPr>
          <p:cNvPr id="14346" name="Text Box 36"/>
          <p:cNvSpPr txBox="1">
            <a:spLocks noChangeArrowheads="1"/>
          </p:cNvSpPr>
          <p:nvPr/>
        </p:nvSpPr>
        <p:spPr bwMode="auto">
          <a:xfrm>
            <a:off x="51054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D</a:t>
            </a:r>
            <a:endParaRPr lang="en-US" altLang="nl-NL" sz="2800"/>
          </a:p>
        </p:txBody>
      </p:sp>
      <p:sp>
        <p:nvSpPr>
          <p:cNvPr id="14347" name="Text Box 37"/>
          <p:cNvSpPr txBox="1">
            <a:spLocks noChangeArrowheads="1"/>
          </p:cNvSpPr>
          <p:nvPr/>
        </p:nvSpPr>
        <p:spPr bwMode="auto">
          <a:xfrm>
            <a:off x="51054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B</a:t>
            </a:r>
            <a:endParaRPr lang="en-US" altLang="nl-NL" sz="2800"/>
          </a:p>
        </p:txBody>
      </p:sp>
      <p:sp>
        <p:nvSpPr>
          <p:cNvPr id="14348" name="Oval 5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chemeClr val="tx1"/>
                </a:solidFill>
              </a:rPr>
              <a:t>50/50</a:t>
            </a:r>
          </a:p>
        </p:txBody>
      </p:sp>
      <p:grpSp>
        <p:nvGrpSpPr>
          <p:cNvPr id="14349" name="Group 54"/>
          <p:cNvGrpSpPr>
            <a:grpSpLocks/>
          </p:cNvGrpSpPr>
          <p:nvPr/>
        </p:nvGrpSpPr>
        <p:grpSpPr bwMode="auto">
          <a:xfrm>
            <a:off x="1981200" y="3810000"/>
            <a:ext cx="666750" cy="635000"/>
            <a:chOff x="1065" y="2492"/>
            <a:chExt cx="420" cy="400"/>
          </a:xfrm>
        </p:grpSpPr>
        <p:pic>
          <p:nvPicPr>
            <p:cNvPr id="14359" name="Picture 5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00" y="2496"/>
              <a:ext cx="285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360" name="Freeform 56"/>
            <p:cNvSpPr>
              <a:spLocks/>
            </p:cNvSpPr>
            <p:nvPr/>
          </p:nvSpPr>
          <p:spPr bwMode="auto">
            <a:xfrm rot="2869560" flipH="1" flipV="1">
              <a:off x="889" y="2668"/>
              <a:ext cx="400" cy="47"/>
            </a:xfrm>
            <a:custGeom>
              <a:avLst/>
              <a:gdLst>
                <a:gd name="T0" fmla="*/ 0 w 3264"/>
                <a:gd name="T1" fmla="*/ 47 h 336"/>
                <a:gd name="T2" fmla="*/ 35 w 3264"/>
                <a:gd name="T3" fmla="*/ 0 h 336"/>
                <a:gd name="T4" fmla="*/ 71 w 3264"/>
                <a:gd name="T5" fmla="*/ 47 h 336"/>
                <a:gd name="T6" fmla="*/ 106 w 3264"/>
                <a:gd name="T7" fmla="*/ 0 h 336"/>
                <a:gd name="T8" fmla="*/ 135 w 3264"/>
                <a:gd name="T9" fmla="*/ 47 h 336"/>
                <a:gd name="T10" fmla="*/ 171 w 3264"/>
                <a:gd name="T11" fmla="*/ 0 h 336"/>
                <a:gd name="T12" fmla="*/ 200 w 3264"/>
                <a:gd name="T13" fmla="*/ 47 h 336"/>
                <a:gd name="T14" fmla="*/ 235 w 3264"/>
                <a:gd name="T15" fmla="*/ 0 h 336"/>
                <a:gd name="T16" fmla="*/ 265 w 3264"/>
                <a:gd name="T17" fmla="*/ 47 h 336"/>
                <a:gd name="T18" fmla="*/ 300 w 3264"/>
                <a:gd name="T19" fmla="*/ 0 h 336"/>
                <a:gd name="T20" fmla="*/ 335 w 3264"/>
                <a:gd name="T21" fmla="*/ 47 h 336"/>
                <a:gd name="T22" fmla="*/ 371 w 3264"/>
                <a:gd name="T23" fmla="*/ 0 h 336"/>
                <a:gd name="T24" fmla="*/ 400 w 3264"/>
                <a:gd name="T25" fmla="*/ 47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64" h="336">
                  <a:moveTo>
                    <a:pt x="0" y="336"/>
                  </a:moveTo>
                  <a:cubicBezTo>
                    <a:pt x="96" y="168"/>
                    <a:pt x="192" y="0"/>
                    <a:pt x="288" y="0"/>
                  </a:cubicBezTo>
                  <a:cubicBezTo>
                    <a:pt x="384" y="0"/>
                    <a:pt x="480" y="336"/>
                    <a:pt x="576" y="336"/>
                  </a:cubicBezTo>
                  <a:cubicBezTo>
                    <a:pt x="672" y="336"/>
                    <a:pt x="776" y="0"/>
                    <a:pt x="864" y="0"/>
                  </a:cubicBezTo>
                  <a:cubicBezTo>
                    <a:pt x="952" y="0"/>
                    <a:pt x="1016" y="336"/>
                    <a:pt x="1104" y="336"/>
                  </a:cubicBezTo>
                  <a:cubicBezTo>
                    <a:pt x="1192" y="336"/>
                    <a:pt x="1304" y="0"/>
                    <a:pt x="1392" y="0"/>
                  </a:cubicBezTo>
                  <a:cubicBezTo>
                    <a:pt x="1480" y="0"/>
                    <a:pt x="1544" y="336"/>
                    <a:pt x="1632" y="336"/>
                  </a:cubicBezTo>
                  <a:cubicBezTo>
                    <a:pt x="1720" y="336"/>
                    <a:pt x="1832" y="0"/>
                    <a:pt x="1920" y="0"/>
                  </a:cubicBezTo>
                  <a:cubicBezTo>
                    <a:pt x="2008" y="0"/>
                    <a:pt x="2072" y="336"/>
                    <a:pt x="2160" y="336"/>
                  </a:cubicBezTo>
                  <a:cubicBezTo>
                    <a:pt x="2248" y="336"/>
                    <a:pt x="2352" y="0"/>
                    <a:pt x="2448" y="0"/>
                  </a:cubicBezTo>
                  <a:cubicBezTo>
                    <a:pt x="2544" y="0"/>
                    <a:pt x="2640" y="336"/>
                    <a:pt x="2736" y="336"/>
                  </a:cubicBezTo>
                  <a:cubicBezTo>
                    <a:pt x="2832" y="336"/>
                    <a:pt x="2936" y="0"/>
                    <a:pt x="3024" y="0"/>
                  </a:cubicBezTo>
                  <a:cubicBezTo>
                    <a:pt x="3112" y="0"/>
                    <a:pt x="3188" y="168"/>
                    <a:pt x="3264" y="33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14350" name="Oval 5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002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  <p:grpSp>
        <p:nvGrpSpPr>
          <p:cNvPr id="14351" name="Group 58"/>
          <p:cNvGrpSpPr>
            <a:grpSpLocks/>
          </p:cNvGrpSpPr>
          <p:nvPr/>
        </p:nvGrpSpPr>
        <p:grpSpPr bwMode="auto">
          <a:xfrm>
            <a:off x="3209925" y="3879850"/>
            <a:ext cx="987425" cy="476250"/>
            <a:chOff x="3122" y="2628"/>
            <a:chExt cx="622" cy="300"/>
          </a:xfrm>
        </p:grpSpPr>
        <p:sp>
          <p:nvSpPr>
            <p:cNvPr id="14353" name="AutoShape 59"/>
            <p:cNvSpPr>
              <a:spLocks noChangeArrowheads="1"/>
            </p:cNvSpPr>
            <p:nvPr/>
          </p:nvSpPr>
          <p:spPr bwMode="auto">
            <a:xfrm flipV="1">
              <a:off x="3549" y="2722"/>
              <a:ext cx="195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14354" name="AutoShape 60"/>
            <p:cNvSpPr>
              <a:spLocks noChangeArrowheads="1"/>
            </p:cNvSpPr>
            <p:nvPr/>
          </p:nvSpPr>
          <p:spPr bwMode="auto">
            <a:xfrm flipV="1">
              <a:off x="3122" y="2722"/>
              <a:ext cx="196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14355" name="AutoShape 61"/>
            <p:cNvSpPr>
              <a:spLocks noChangeArrowheads="1"/>
            </p:cNvSpPr>
            <p:nvPr/>
          </p:nvSpPr>
          <p:spPr bwMode="auto">
            <a:xfrm flipV="1">
              <a:off x="3330" y="2736"/>
              <a:ext cx="201" cy="192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14356" name="Oval 62"/>
            <p:cNvSpPr>
              <a:spLocks noChangeArrowheads="1"/>
            </p:cNvSpPr>
            <p:nvPr/>
          </p:nvSpPr>
          <p:spPr bwMode="auto">
            <a:xfrm>
              <a:off x="3167" y="2628"/>
              <a:ext cx="101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14357" name="Oval 63"/>
            <p:cNvSpPr>
              <a:spLocks noChangeArrowheads="1"/>
            </p:cNvSpPr>
            <p:nvPr/>
          </p:nvSpPr>
          <p:spPr bwMode="auto">
            <a:xfrm>
              <a:off x="3587" y="2631"/>
              <a:ext cx="102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14358" name="Oval 64"/>
            <p:cNvSpPr>
              <a:spLocks noChangeArrowheads="1"/>
            </p:cNvSpPr>
            <p:nvPr/>
          </p:nvSpPr>
          <p:spPr bwMode="auto">
            <a:xfrm>
              <a:off x="3378" y="2640"/>
              <a:ext cx="102" cy="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</p:grpSp>
      <p:sp>
        <p:nvSpPr>
          <p:cNvPr id="14352" name="Oval 6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435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nk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9" grpId="0" animBg="1" autoUpdateAnimBg="0"/>
      <p:bldP spid="36887" grpId="0" build="p" autoUpdateAnimBg="0" advAuto="1000"/>
      <p:bldP spid="36888" grpId="0" animBg="1" autoUpdateAnimBg="0"/>
      <p:bldP spid="36889" grpId="0" animBg="1" autoUpdateAnimBg="0"/>
      <p:bldP spid="36890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66"/>
          <p:cNvGrpSpPr>
            <a:grpSpLocks/>
          </p:cNvGrpSpPr>
          <p:nvPr/>
        </p:nvGrpSpPr>
        <p:grpSpPr bwMode="auto">
          <a:xfrm>
            <a:off x="0" y="3500438"/>
            <a:ext cx="9144000" cy="3128962"/>
            <a:chOff x="0" y="2349"/>
            <a:chExt cx="5760" cy="1971"/>
          </a:xfrm>
        </p:grpSpPr>
        <p:sp>
          <p:nvSpPr>
            <p:cNvPr id="15386" name="Rectangle 67"/>
            <p:cNvSpPr>
              <a:spLocks noChangeArrowheads="1"/>
            </p:cNvSpPr>
            <p:nvPr/>
          </p:nvSpPr>
          <p:spPr bwMode="auto">
            <a:xfrm>
              <a:off x="0" y="2349"/>
              <a:ext cx="5760" cy="1971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292929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15387" name="Line 68"/>
            <p:cNvSpPr>
              <a:spLocks noChangeShapeType="1"/>
            </p:cNvSpPr>
            <p:nvPr/>
          </p:nvSpPr>
          <p:spPr bwMode="auto">
            <a:xfrm>
              <a:off x="0" y="331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5388" name="Line 69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5389" name="AutoShape 70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47" y="3023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15390" name="AutoShape 71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3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15391" name="AutoShape 72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4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15392" name="AutoShape 73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56" y="3022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</p:grpSp>
      <p:sp>
        <p:nvSpPr>
          <p:cNvPr id="35855" name="AutoShap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4572000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000" dirty="0" err="1" smtClean="0">
                <a:solidFill>
                  <a:srgbClr val="FFCC00"/>
                </a:solidFill>
              </a:rPr>
              <a:t>Ausculteren</a:t>
            </a:r>
            <a:endParaRPr lang="en-US" altLang="nl-NL" sz="2000" dirty="0">
              <a:solidFill>
                <a:schemeClr val="tx2"/>
              </a:solidFill>
            </a:endParaRPr>
          </a:p>
        </p:txBody>
      </p:sp>
      <p:sp>
        <p:nvSpPr>
          <p:cNvPr id="35863" name="Rectangle 2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/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De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oppervlakte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van het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lichaam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bekloppen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bij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onderzoek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noemen we</a:t>
            </a:r>
            <a:r>
              <a:rPr lang="en-US" altLang="nl-NL" sz="3600" dirty="0" smtClean="0">
                <a:solidFill>
                  <a:srgbClr val="FF0000"/>
                </a:solidFill>
              </a:rPr>
              <a:t>?</a:t>
            </a:r>
            <a:endParaRPr lang="en-US" altLang="nl-NL" sz="3600" dirty="0" smtClean="0">
              <a:solidFill>
                <a:srgbClr val="FF0000"/>
              </a:solidFill>
            </a:endParaRPr>
          </a:p>
        </p:txBody>
      </p:sp>
      <p:sp>
        <p:nvSpPr>
          <p:cNvPr id="35864" name="AutoShape 2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075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000" dirty="0" err="1" smtClean="0">
                <a:solidFill>
                  <a:srgbClr val="FFCC00"/>
                </a:solidFill>
              </a:rPr>
              <a:t>Percuteren</a:t>
            </a:r>
            <a:endParaRPr lang="en-US" altLang="nl-NL" sz="2000" dirty="0">
              <a:solidFill>
                <a:schemeClr val="tx2"/>
              </a:solidFill>
            </a:endParaRPr>
          </a:p>
        </p:txBody>
      </p:sp>
      <p:sp>
        <p:nvSpPr>
          <p:cNvPr id="35865" name="AutoShape 2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79950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Inspecteren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35866" name="AutoShape 2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92650" y="456882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Palperen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15368" name="Text Box 34"/>
          <p:cNvSpPr txBox="1">
            <a:spLocks noChangeArrowheads="1"/>
          </p:cNvSpPr>
          <p:nvPr/>
        </p:nvSpPr>
        <p:spPr bwMode="auto">
          <a:xfrm>
            <a:off x="6096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A</a:t>
            </a:r>
            <a:endParaRPr lang="en-US" altLang="nl-NL" sz="2800"/>
          </a:p>
        </p:txBody>
      </p:sp>
      <p:sp>
        <p:nvSpPr>
          <p:cNvPr id="15369" name="Text Box 35"/>
          <p:cNvSpPr txBox="1">
            <a:spLocks noChangeArrowheads="1"/>
          </p:cNvSpPr>
          <p:nvPr/>
        </p:nvSpPr>
        <p:spPr bwMode="auto">
          <a:xfrm>
            <a:off x="6096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C</a:t>
            </a:r>
            <a:endParaRPr lang="en-US" altLang="nl-NL" sz="2800"/>
          </a:p>
        </p:txBody>
      </p:sp>
      <p:sp>
        <p:nvSpPr>
          <p:cNvPr id="15370" name="Text Box 36"/>
          <p:cNvSpPr txBox="1">
            <a:spLocks noChangeArrowheads="1"/>
          </p:cNvSpPr>
          <p:nvPr/>
        </p:nvSpPr>
        <p:spPr bwMode="auto">
          <a:xfrm>
            <a:off x="51054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D</a:t>
            </a:r>
            <a:endParaRPr lang="en-US" altLang="nl-NL" sz="2800"/>
          </a:p>
        </p:txBody>
      </p:sp>
      <p:sp>
        <p:nvSpPr>
          <p:cNvPr id="15371" name="Text Box 37"/>
          <p:cNvSpPr txBox="1">
            <a:spLocks noChangeArrowheads="1"/>
          </p:cNvSpPr>
          <p:nvPr/>
        </p:nvSpPr>
        <p:spPr bwMode="auto">
          <a:xfrm>
            <a:off x="51054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B</a:t>
            </a:r>
            <a:endParaRPr lang="en-US" altLang="nl-NL" sz="2800"/>
          </a:p>
        </p:txBody>
      </p:sp>
      <p:sp>
        <p:nvSpPr>
          <p:cNvPr id="15372" name="Oval 5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chemeClr val="tx1"/>
                </a:solidFill>
              </a:rPr>
              <a:t>50/50</a:t>
            </a:r>
          </a:p>
        </p:txBody>
      </p:sp>
      <p:grpSp>
        <p:nvGrpSpPr>
          <p:cNvPr id="15373" name="Group 54"/>
          <p:cNvGrpSpPr>
            <a:grpSpLocks/>
          </p:cNvGrpSpPr>
          <p:nvPr/>
        </p:nvGrpSpPr>
        <p:grpSpPr bwMode="auto">
          <a:xfrm>
            <a:off x="1981200" y="3810000"/>
            <a:ext cx="666750" cy="635000"/>
            <a:chOff x="1065" y="2492"/>
            <a:chExt cx="420" cy="400"/>
          </a:xfrm>
        </p:grpSpPr>
        <p:pic>
          <p:nvPicPr>
            <p:cNvPr id="15384" name="Picture 5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00" y="2496"/>
              <a:ext cx="285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385" name="Freeform 56"/>
            <p:cNvSpPr>
              <a:spLocks/>
            </p:cNvSpPr>
            <p:nvPr/>
          </p:nvSpPr>
          <p:spPr bwMode="auto">
            <a:xfrm rot="2869560" flipH="1" flipV="1">
              <a:off x="889" y="2668"/>
              <a:ext cx="400" cy="47"/>
            </a:xfrm>
            <a:custGeom>
              <a:avLst/>
              <a:gdLst>
                <a:gd name="T0" fmla="*/ 0 w 3264"/>
                <a:gd name="T1" fmla="*/ 47 h 336"/>
                <a:gd name="T2" fmla="*/ 35 w 3264"/>
                <a:gd name="T3" fmla="*/ 0 h 336"/>
                <a:gd name="T4" fmla="*/ 71 w 3264"/>
                <a:gd name="T5" fmla="*/ 47 h 336"/>
                <a:gd name="T6" fmla="*/ 106 w 3264"/>
                <a:gd name="T7" fmla="*/ 0 h 336"/>
                <a:gd name="T8" fmla="*/ 135 w 3264"/>
                <a:gd name="T9" fmla="*/ 47 h 336"/>
                <a:gd name="T10" fmla="*/ 171 w 3264"/>
                <a:gd name="T11" fmla="*/ 0 h 336"/>
                <a:gd name="T12" fmla="*/ 200 w 3264"/>
                <a:gd name="T13" fmla="*/ 47 h 336"/>
                <a:gd name="T14" fmla="*/ 235 w 3264"/>
                <a:gd name="T15" fmla="*/ 0 h 336"/>
                <a:gd name="T16" fmla="*/ 265 w 3264"/>
                <a:gd name="T17" fmla="*/ 47 h 336"/>
                <a:gd name="T18" fmla="*/ 300 w 3264"/>
                <a:gd name="T19" fmla="*/ 0 h 336"/>
                <a:gd name="T20" fmla="*/ 335 w 3264"/>
                <a:gd name="T21" fmla="*/ 47 h 336"/>
                <a:gd name="T22" fmla="*/ 371 w 3264"/>
                <a:gd name="T23" fmla="*/ 0 h 336"/>
                <a:gd name="T24" fmla="*/ 400 w 3264"/>
                <a:gd name="T25" fmla="*/ 47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64" h="336">
                  <a:moveTo>
                    <a:pt x="0" y="336"/>
                  </a:moveTo>
                  <a:cubicBezTo>
                    <a:pt x="96" y="168"/>
                    <a:pt x="192" y="0"/>
                    <a:pt x="288" y="0"/>
                  </a:cubicBezTo>
                  <a:cubicBezTo>
                    <a:pt x="384" y="0"/>
                    <a:pt x="480" y="336"/>
                    <a:pt x="576" y="336"/>
                  </a:cubicBezTo>
                  <a:cubicBezTo>
                    <a:pt x="672" y="336"/>
                    <a:pt x="776" y="0"/>
                    <a:pt x="864" y="0"/>
                  </a:cubicBezTo>
                  <a:cubicBezTo>
                    <a:pt x="952" y="0"/>
                    <a:pt x="1016" y="336"/>
                    <a:pt x="1104" y="336"/>
                  </a:cubicBezTo>
                  <a:cubicBezTo>
                    <a:pt x="1192" y="336"/>
                    <a:pt x="1304" y="0"/>
                    <a:pt x="1392" y="0"/>
                  </a:cubicBezTo>
                  <a:cubicBezTo>
                    <a:pt x="1480" y="0"/>
                    <a:pt x="1544" y="336"/>
                    <a:pt x="1632" y="336"/>
                  </a:cubicBezTo>
                  <a:cubicBezTo>
                    <a:pt x="1720" y="336"/>
                    <a:pt x="1832" y="0"/>
                    <a:pt x="1920" y="0"/>
                  </a:cubicBezTo>
                  <a:cubicBezTo>
                    <a:pt x="2008" y="0"/>
                    <a:pt x="2072" y="336"/>
                    <a:pt x="2160" y="336"/>
                  </a:cubicBezTo>
                  <a:cubicBezTo>
                    <a:pt x="2248" y="336"/>
                    <a:pt x="2352" y="0"/>
                    <a:pt x="2448" y="0"/>
                  </a:cubicBezTo>
                  <a:cubicBezTo>
                    <a:pt x="2544" y="0"/>
                    <a:pt x="2640" y="336"/>
                    <a:pt x="2736" y="336"/>
                  </a:cubicBezTo>
                  <a:cubicBezTo>
                    <a:pt x="2832" y="336"/>
                    <a:pt x="2936" y="0"/>
                    <a:pt x="3024" y="0"/>
                  </a:cubicBezTo>
                  <a:cubicBezTo>
                    <a:pt x="3112" y="0"/>
                    <a:pt x="3188" y="168"/>
                    <a:pt x="3264" y="33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15374" name="Oval 5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002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  <p:grpSp>
        <p:nvGrpSpPr>
          <p:cNvPr id="15375" name="Group 58"/>
          <p:cNvGrpSpPr>
            <a:grpSpLocks/>
          </p:cNvGrpSpPr>
          <p:nvPr/>
        </p:nvGrpSpPr>
        <p:grpSpPr bwMode="auto">
          <a:xfrm>
            <a:off x="3209925" y="3879850"/>
            <a:ext cx="987425" cy="476250"/>
            <a:chOff x="3122" y="2628"/>
            <a:chExt cx="622" cy="300"/>
          </a:xfrm>
        </p:grpSpPr>
        <p:sp>
          <p:nvSpPr>
            <p:cNvPr id="15378" name="AutoShape 59"/>
            <p:cNvSpPr>
              <a:spLocks noChangeArrowheads="1"/>
            </p:cNvSpPr>
            <p:nvPr/>
          </p:nvSpPr>
          <p:spPr bwMode="auto">
            <a:xfrm flipV="1">
              <a:off x="3549" y="2722"/>
              <a:ext cx="195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15379" name="AutoShape 60"/>
            <p:cNvSpPr>
              <a:spLocks noChangeArrowheads="1"/>
            </p:cNvSpPr>
            <p:nvPr/>
          </p:nvSpPr>
          <p:spPr bwMode="auto">
            <a:xfrm flipV="1">
              <a:off x="3122" y="2722"/>
              <a:ext cx="196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15380" name="AutoShape 61"/>
            <p:cNvSpPr>
              <a:spLocks noChangeArrowheads="1"/>
            </p:cNvSpPr>
            <p:nvPr/>
          </p:nvSpPr>
          <p:spPr bwMode="auto">
            <a:xfrm flipV="1">
              <a:off x="3330" y="2736"/>
              <a:ext cx="201" cy="192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15381" name="Oval 62"/>
            <p:cNvSpPr>
              <a:spLocks noChangeArrowheads="1"/>
            </p:cNvSpPr>
            <p:nvPr/>
          </p:nvSpPr>
          <p:spPr bwMode="auto">
            <a:xfrm>
              <a:off x="3167" y="2628"/>
              <a:ext cx="101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15382" name="Oval 63"/>
            <p:cNvSpPr>
              <a:spLocks noChangeArrowheads="1"/>
            </p:cNvSpPr>
            <p:nvPr/>
          </p:nvSpPr>
          <p:spPr bwMode="auto">
            <a:xfrm>
              <a:off x="3587" y="2631"/>
              <a:ext cx="102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15383" name="Oval 64"/>
            <p:cNvSpPr>
              <a:spLocks noChangeArrowheads="1"/>
            </p:cNvSpPr>
            <p:nvPr/>
          </p:nvSpPr>
          <p:spPr bwMode="auto">
            <a:xfrm>
              <a:off x="3378" y="2640"/>
              <a:ext cx="102" cy="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</p:grpSp>
      <p:sp>
        <p:nvSpPr>
          <p:cNvPr id="15376" name="Oval 6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435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nk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5" grpId="0" animBg="1" autoUpdateAnimBg="0"/>
      <p:bldP spid="35863" grpId="0" build="p" autoUpdateAnimBg="0" advAuto="1000"/>
      <p:bldP spid="35864" grpId="0" animBg="1" autoUpdateAnimBg="0"/>
      <p:bldP spid="35865" grpId="0" animBg="1" autoUpdateAnimBg="0"/>
      <p:bldP spid="35866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93" name="Rectangle 49"/>
          <p:cNvSpPr>
            <a:spLocks noChangeArrowheads="1"/>
          </p:cNvSpPr>
          <p:nvPr/>
        </p:nvSpPr>
        <p:spPr bwMode="auto">
          <a:xfrm>
            <a:off x="3571875" y="54864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15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14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13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12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11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10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9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8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6" name="Text Box 11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7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6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8" name="Text Box 13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6399" name="Text Box 14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4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00" name="Text Box 15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3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01" name="Text Box 16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2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02" name="Text Box 17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03" name="Text Box 18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$1 Million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04" name="Text Box 19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$500,000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05" name="Text Box 20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$250,000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06" name="Text Box 21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$125,000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07" name="Text Box 22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$64,000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08" name="Text Box 23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$32,000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09" name="Text Box 24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$16,000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10" name="Text Box 25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$8,000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11" name="Text Box 26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$4,000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12" name="Text Box 27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13" name="Text Box 28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$1,000</a:t>
            </a:r>
          </a:p>
        </p:txBody>
      </p:sp>
      <p:sp>
        <p:nvSpPr>
          <p:cNvPr id="16414" name="Text Box 29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$500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15" name="Text Box 30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$300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16" name="Text Box 31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17" name="Text Box 32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18" name="Oval 33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19" name="Oval 34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20" name="Oval 35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21" name="Oval 36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22" name="Oval 37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23" name="Oval 38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24" name="Oval 39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25" name="Oval 40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26" name="Oval 41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27" name="Oval 42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28" name="Oval 43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29" name="Oval 44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30" name="Oval 45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31" name="Oval 46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32" name="Oval 47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194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1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9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66"/>
          <p:cNvGrpSpPr>
            <a:grpSpLocks/>
          </p:cNvGrpSpPr>
          <p:nvPr/>
        </p:nvGrpSpPr>
        <p:grpSpPr bwMode="auto">
          <a:xfrm>
            <a:off x="0" y="3500438"/>
            <a:ext cx="9144000" cy="3128962"/>
            <a:chOff x="0" y="2349"/>
            <a:chExt cx="5760" cy="1971"/>
          </a:xfrm>
        </p:grpSpPr>
        <p:sp>
          <p:nvSpPr>
            <p:cNvPr id="17433" name="Rectangle 67"/>
            <p:cNvSpPr>
              <a:spLocks noChangeArrowheads="1"/>
            </p:cNvSpPr>
            <p:nvPr/>
          </p:nvSpPr>
          <p:spPr bwMode="auto">
            <a:xfrm>
              <a:off x="0" y="2349"/>
              <a:ext cx="5760" cy="1971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292929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17434" name="Line 68"/>
            <p:cNvSpPr>
              <a:spLocks noChangeShapeType="1"/>
            </p:cNvSpPr>
            <p:nvPr/>
          </p:nvSpPr>
          <p:spPr bwMode="auto">
            <a:xfrm>
              <a:off x="0" y="331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7435" name="Line 69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7436" name="AutoShape 70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47" y="3023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17437" name="AutoShape 71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3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17438" name="AutoShape 72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4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17439" name="AutoShape 73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56" y="3022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</p:grpSp>
      <p:sp>
        <p:nvSpPr>
          <p:cNvPr id="35855" name="AutoShap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4572000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Aanleg</a:t>
            </a:r>
            <a:r>
              <a:rPr lang="en-US" altLang="nl-NL" sz="2400" dirty="0" smtClean="0">
                <a:solidFill>
                  <a:srgbClr val="FFCC00"/>
                </a:solidFill>
              </a:rPr>
              <a:t>, </a:t>
            </a:r>
            <a:r>
              <a:rPr lang="en-US" altLang="nl-NL" sz="2400" dirty="0" err="1" smtClean="0">
                <a:solidFill>
                  <a:srgbClr val="FFCC00"/>
                </a:solidFill>
              </a:rPr>
              <a:t>exogene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35863" name="Rectangle 23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533400"/>
            <a:ext cx="7772400" cy="1474788"/>
          </a:xfrm>
        </p:spPr>
        <p:txBody>
          <a:bodyPr/>
          <a:lstStyle/>
          <a:p>
            <a:pPr algn="ctr"/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De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lichamelijke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gesteldheid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wordt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….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genoemd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en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is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een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…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oorzaak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van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ziekte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?</a:t>
            </a:r>
            <a:endParaRPr lang="en-US" altLang="nl-NL" dirty="0" smtClean="0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35864" name="AutoShape 2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075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Constitutie</a:t>
            </a:r>
            <a:r>
              <a:rPr lang="en-US" altLang="nl-NL" sz="2400" dirty="0" smtClean="0">
                <a:solidFill>
                  <a:srgbClr val="FFCC00"/>
                </a:solidFill>
              </a:rPr>
              <a:t>, </a:t>
            </a:r>
            <a:r>
              <a:rPr lang="en-US" altLang="nl-NL" sz="2400" dirty="0" err="1" smtClean="0">
                <a:solidFill>
                  <a:srgbClr val="FFCC00"/>
                </a:solidFill>
              </a:rPr>
              <a:t>endogene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35865" name="AutoShape 2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79950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Erfelijkheid,endogene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35866" name="AutoShape 2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92650" y="456882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chemeClr val="tx2"/>
                </a:solidFill>
              </a:rPr>
              <a:t>Conditie</a:t>
            </a:r>
            <a:r>
              <a:rPr lang="en-US" altLang="nl-NL" sz="2400" dirty="0" smtClean="0">
                <a:solidFill>
                  <a:schemeClr val="tx2"/>
                </a:solidFill>
              </a:rPr>
              <a:t> </a:t>
            </a:r>
            <a:r>
              <a:rPr lang="en-US" altLang="nl-NL" sz="2400" dirty="0" err="1" smtClean="0">
                <a:solidFill>
                  <a:schemeClr val="tx2"/>
                </a:solidFill>
              </a:rPr>
              <a:t>endogene</a:t>
            </a:r>
            <a:endParaRPr lang="en-US" altLang="nl-NL" sz="2400" dirty="0">
              <a:solidFill>
                <a:schemeClr val="tx2"/>
              </a:solidFill>
            </a:endParaRPr>
          </a:p>
        </p:txBody>
      </p:sp>
      <p:sp>
        <p:nvSpPr>
          <p:cNvPr id="17416" name="Text Box 34"/>
          <p:cNvSpPr txBox="1">
            <a:spLocks noChangeArrowheads="1"/>
          </p:cNvSpPr>
          <p:nvPr/>
        </p:nvSpPr>
        <p:spPr bwMode="auto">
          <a:xfrm>
            <a:off x="6096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A</a:t>
            </a:r>
            <a:endParaRPr lang="en-US" altLang="nl-NL" sz="2800"/>
          </a:p>
        </p:txBody>
      </p:sp>
      <p:sp>
        <p:nvSpPr>
          <p:cNvPr id="17417" name="Text Box 35"/>
          <p:cNvSpPr txBox="1">
            <a:spLocks noChangeArrowheads="1"/>
          </p:cNvSpPr>
          <p:nvPr/>
        </p:nvSpPr>
        <p:spPr bwMode="auto">
          <a:xfrm>
            <a:off x="6096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C</a:t>
            </a:r>
            <a:endParaRPr lang="en-US" altLang="nl-NL" sz="2800"/>
          </a:p>
        </p:txBody>
      </p:sp>
      <p:sp>
        <p:nvSpPr>
          <p:cNvPr id="17418" name="Text Box 36"/>
          <p:cNvSpPr txBox="1">
            <a:spLocks noChangeArrowheads="1"/>
          </p:cNvSpPr>
          <p:nvPr/>
        </p:nvSpPr>
        <p:spPr bwMode="auto">
          <a:xfrm>
            <a:off x="51054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D</a:t>
            </a:r>
            <a:endParaRPr lang="en-US" altLang="nl-NL" sz="2800"/>
          </a:p>
        </p:txBody>
      </p:sp>
      <p:sp>
        <p:nvSpPr>
          <p:cNvPr id="17419" name="Text Box 37"/>
          <p:cNvSpPr txBox="1">
            <a:spLocks noChangeArrowheads="1"/>
          </p:cNvSpPr>
          <p:nvPr/>
        </p:nvSpPr>
        <p:spPr bwMode="auto">
          <a:xfrm>
            <a:off x="51054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B</a:t>
            </a:r>
            <a:endParaRPr lang="en-US" altLang="nl-NL" sz="2800"/>
          </a:p>
        </p:txBody>
      </p:sp>
      <p:sp>
        <p:nvSpPr>
          <p:cNvPr id="17420" name="Oval 5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chemeClr val="tx1"/>
                </a:solidFill>
              </a:rPr>
              <a:t>50/50</a:t>
            </a:r>
          </a:p>
        </p:txBody>
      </p:sp>
      <p:grpSp>
        <p:nvGrpSpPr>
          <p:cNvPr id="17421" name="Group 54"/>
          <p:cNvGrpSpPr>
            <a:grpSpLocks/>
          </p:cNvGrpSpPr>
          <p:nvPr/>
        </p:nvGrpSpPr>
        <p:grpSpPr bwMode="auto">
          <a:xfrm>
            <a:off x="1981200" y="3810000"/>
            <a:ext cx="666750" cy="635000"/>
            <a:chOff x="1065" y="2492"/>
            <a:chExt cx="420" cy="400"/>
          </a:xfrm>
        </p:grpSpPr>
        <p:pic>
          <p:nvPicPr>
            <p:cNvPr id="17431" name="Picture 5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00" y="2496"/>
              <a:ext cx="285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432" name="Freeform 56"/>
            <p:cNvSpPr>
              <a:spLocks/>
            </p:cNvSpPr>
            <p:nvPr/>
          </p:nvSpPr>
          <p:spPr bwMode="auto">
            <a:xfrm rot="2869560" flipH="1" flipV="1">
              <a:off x="889" y="2668"/>
              <a:ext cx="400" cy="47"/>
            </a:xfrm>
            <a:custGeom>
              <a:avLst/>
              <a:gdLst>
                <a:gd name="T0" fmla="*/ 0 w 3264"/>
                <a:gd name="T1" fmla="*/ 47 h 336"/>
                <a:gd name="T2" fmla="*/ 35 w 3264"/>
                <a:gd name="T3" fmla="*/ 0 h 336"/>
                <a:gd name="T4" fmla="*/ 71 w 3264"/>
                <a:gd name="T5" fmla="*/ 47 h 336"/>
                <a:gd name="T6" fmla="*/ 106 w 3264"/>
                <a:gd name="T7" fmla="*/ 0 h 336"/>
                <a:gd name="T8" fmla="*/ 135 w 3264"/>
                <a:gd name="T9" fmla="*/ 47 h 336"/>
                <a:gd name="T10" fmla="*/ 171 w 3264"/>
                <a:gd name="T11" fmla="*/ 0 h 336"/>
                <a:gd name="T12" fmla="*/ 200 w 3264"/>
                <a:gd name="T13" fmla="*/ 47 h 336"/>
                <a:gd name="T14" fmla="*/ 235 w 3264"/>
                <a:gd name="T15" fmla="*/ 0 h 336"/>
                <a:gd name="T16" fmla="*/ 265 w 3264"/>
                <a:gd name="T17" fmla="*/ 47 h 336"/>
                <a:gd name="T18" fmla="*/ 300 w 3264"/>
                <a:gd name="T19" fmla="*/ 0 h 336"/>
                <a:gd name="T20" fmla="*/ 335 w 3264"/>
                <a:gd name="T21" fmla="*/ 47 h 336"/>
                <a:gd name="T22" fmla="*/ 371 w 3264"/>
                <a:gd name="T23" fmla="*/ 0 h 336"/>
                <a:gd name="T24" fmla="*/ 400 w 3264"/>
                <a:gd name="T25" fmla="*/ 47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64" h="336">
                  <a:moveTo>
                    <a:pt x="0" y="336"/>
                  </a:moveTo>
                  <a:cubicBezTo>
                    <a:pt x="96" y="168"/>
                    <a:pt x="192" y="0"/>
                    <a:pt x="288" y="0"/>
                  </a:cubicBezTo>
                  <a:cubicBezTo>
                    <a:pt x="384" y="0"/>
                    <a:pt x="480" y="336"/>
                    <a:pt x="576" y="336"/>
                  </a:cubicBezTo>
                  <a:cubicBezTo>
                    <a:pt x="672" y="336"/>
                    <a:pt x="776" y="0"/>
                    <a:pt x="864" y="0"/>
                  </a:cubicBezTo>
                  <a:cubicBezTo>
                    <a:pt x="952" y="0"/>
                    <a:pt x="1016" y="336"/>
                    <a:pt x="1104" y="336"/>
                  </a:cubicBezTo>
                  <a:cubicBezTo>
                    <a:pt x="1192" y="336"/>
                    <a:pt x="1304" y="0"/>
                    <a:pt x="1392" y="0"/>
                  </a:cubicBezTo>
                  <a:cubicBezTo>
                    <a:pt x="1480" y="0"/>
                    <a:pt x="1544" y="336"/>
                    <a:pt x="1632" y="336"/>
                  </a:cubicBezTo>
                  <a:cubicBezTo>
                    <a:pt x="1720" y="336"/>
                    <a:pt x="1832" y="0"/>
                    <a:pt x="1920" y="0"/>
                  </a:cubicBezTo>
                  <a:cubicBezTo>
                    <a:pt x="2008" y="0"/>
                    <a:pt x="2072" y="336"/>
                    <a:pt x="2160" y="336"/>
                  </a:cubicBezTo>
                  <a:cubicBezTo>
                    <a:pt x="2248" y="336"/>
                    <a:pt x="2352" y="0"/>
                    <a:pt x="2448" y="0"/>
                  </a:cubicBezTo>
                  <a:cubicBezTo>
                    <a:pt x="2544" y="0"/>
                    <a:pt x="2640" y="336"/>
                    <a:pt x="2736" y="336"/>
                  </a:cubicBezTo>
                  <a:cubicBezTo>
                    <a:pt x="2832" y="336"/>
                    <a:pt x="2936" y="0"/>
                    <a:pt x="3024" y="0"/>
                  </a:cubicBezTo>
                  <a:cubicBezTo>
                    <a:pt x="3112" y="0"/>
                    <a:pt x="3188" y="168"/>
                    <a:pt x="3264" y="33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17422" name="Oval 5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002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  <p:grpSp>
        <p:nvGrpSpPr>
          <p:cNvPr id="17423" name="Group 58"/>
          <p:cNvGrpSpPr>
            <a:grpSpLocks/>
          </p:cNvGrpSpPr>
          <p:nvPr/>
        </p:nvGrpSpPr>
        <p:grpSpPr bwMode="auto">
          <a:xfrm>
            <a:off x="3209925" y="3879850"/>
            <a:ext cx="987425" cy="476250"/>
            <a:chOff x="3122" y="2628"/>
            <a:chExt cx="622" cy="300"/>
          </a:xfrm>
        </p:grpSpPr>
        <p:sp>
          <p:nvSpPr>
            <p:cNvPr id="17425" name="AutoShape 59"/>
            <p:cNvSpPr>
              <a:spLocks noChangeArrowheads="1"/>
            </p:cNvSpPr>
            <p:nvPr/>
          </p:nvSpPr>
          <p:spPr bwMode="auto">
            <a:xfrm flipV="1">
              <a:off x="3549" y="2722"/>
              <a:ext cx="195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17426" name="AutoShape 60"/>
            <p:cNvSpPr>
              <a:spLocks noChangeArrowheads="1"/>
            </p:cNvSpPr>
            <p:nvPr/>
          </p:nvSpPr>
          <p:spPr bwMode="auto">
            <a:xfrm flipV="1">
              <a:off x="3122" y="2722"/>
              <a:ext cx="196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17427" name="AutoShape 61"/>
            <p:cNvSpPr>
              <a:spLocks noChangeArrowheads="1"/>
            </p:cNvSpPr>
            <p:nvPr/>
          </p:nvSpPr>
          <p:spPr bwMode="auto">
            <a:xfrm flipV="1">
              <a:off x="3330" y="2736"/>
              <a:ext cx="201" cy="192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17428" name="Oval 62"/>
            <p:cNvSpPr>
              <a:spLocks noChangeArrowheads="1"/>
            </p:cNvSpPr>
            <p:nvPr/>
          </p:nvSpPr>
          <p:spPr bwMode="auto">
            <a:xfrm>
              <a:off x="3167" y="2628"/>
              <a:ext cx="101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17429" name="Oval 63"/>
            <p:cNvSpPr>
              <a:spLocks noChangeArrowheads="1"/>
            </p:cNvSpPr>
            <p:nvPr/>
          </p:nvSpPr>
          <p:spPr bwMode="auto">
            <a:xfrm>
              <a:off x="3587" y="2631"/>
              <a:ext cx="102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17430" name="Oval 64"/>
            <p:cNvSpPr>
              <a:spLocks noChangeArrowheads="1"/>
            </p:cNvSpPr>
            <p:nvPr/>
          </p:nvSpPr>
          <p:spPr bwMode="auto">
            <a:xfrm>
              <a:off x="3378" y="2640"/>
              <a:ext cx="102" cy="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</p:grpSp>
      <p:sp>
        <p:nvSpPr>
          <p:cNvPr id="17424" name="Oval 6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435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nk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5" grpId="0" animBg="1" autoUpdateAnimBg="0"/>
      <p:bldP spid="35863" grpId="0" build="p" autoUpdateAnimBg="0" advAuto="1000"/>
      <p:bldP spid="35864" grpId="0" animBg="1" autoUpdateAnimBg="0"/>
      <p:bldP spid="35865" grpId="0" animBg="1" autoUpdateAnimBg="0"/>
      <p:bldP spid="3586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66"/>
          <p:cNvGrpSpPr>
            <a:grpSpLocks/>
          </p:cNvGrpSpPr>
          <p:nvPr/>
        </p:nvGrpSpPr>
        <p:grpSpPr bwMode="auto">
          <a:xfrm>
            <a:off x="0" y="3500438"/>
            <a:ext cx="9144000" cy="3128962"/>
            <a:chOff x="0" y="2349"/>
            <a:chExt cx="5760" cy="1971"/>
          </a:xfrm>
        </p:grpSpPr>
        <p:sp>
          <p:nvSpPr>
            <p:cNvPr id="18457" name="Rectangle 67"/>
            <p:cNvSpPr>
              <a:spLocks noChangeArrowheads="1"/>
            </p:cNvSpPr>
            <p:nvPr/>
          </p:nvSpPr>
          <p:spPr bwMode="auto">
            <a:xfrm>
              <a:off x="0" y="2349"/>
              <a:ext cx="5760" cy="1971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292929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18458" name="Line 68"/>
            <p:cNvSpPr>
              <a:spLocks noChangeShapeType="1"/>
            </p:cNvSpPr>
            <p:nvPr/>
          </p:nvSpPr>
          <p:spPr bwMode="auto">
            <a:xfrm>
              <a:off x="0" y="331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8459" name="Line 69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8460" name="AutoShape 70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47" y="3023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18461" name="AutoShape 71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3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18462" name="AutoShape 72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4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18463" name="AutoShape 73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56" y="3022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</p:grpSp>
      <p:sp>
        <p:nvSpPr>
          <p:cNvPr id="32783" name="AutoShap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363" y="4570413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Heterozygoot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32791" name="Rectangle 23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533400"/>
            <a:ext cx="7772400" cy="2362200"/>
          </a:xfrm>
        </p:spPr>
        <p:txBody>
          <a:bodyPr/>
          <a:lstStyle/>
          <a:p>
            <a:pPr algn="ctr"/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Wanneer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de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genen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op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een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chromosomenpaar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dezelfde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eigenschappen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bezitten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heet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dit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?</a:t>
            </a:r>
            <a:endParaRPr lang="en-US" altLang="nl-NL" dirty="0" smtClean="0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32792" name="AutoShape 2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075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smtClean="0">
                <a:solidFill>
                  <a:srgbClr val="FFCC00"/>
                </a:solidFill>
              </a:rPr>
              <a:t>Dominant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32793" name="AutoShape 2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79950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Recessief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32794" name="AutoShape 2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92650" y="456882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Homozygoot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18440" name="Text Box 34"/>
          <p:cNvSpPr txBox="1">
            <a:spLocks noChangeArrowheads="1"/>
          </p:cNvSpPr>
          <p:nvPr/>
        </p:nvSpPr>
        <p:spPr bwMode="auto">
          <a:xfrm>
            <a:off x="6096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A</a:t>
            </a:r>
            <a:endParaRPr lang="en-US" altLang="nl-NL" sz="2800"/>
          </a:p>
        </p:txBody>
      </p:sp>
      <p:sp>
        <p:nvSpPr>
          <p:cNvPr id="18441" name="Text Box 35"/>
          <p:cNvSpPr txBox="1">
            <a:spLocks noChangeArrowheads="1"/>
          </p:cNvSpPr>
          <p:nvPr/>
        </p:nvSpPr>
        <p:spPr bwMode="auto">
          <a:xfrm>
            <a:off x="6096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C</a:t>
            </a:r>
            <a:endParaRPr lang="en-US" altLang="nl-NL" sz="2800"/>
          </a:p>
        </p:txBody>
      </p:sp>
      <p:sp>
        <p:nvSpPr>
          <p:cNvPr id="18442" name="Text Box 36"/>
          <p:cNvSpPr txBox="1">
            <a:spLocks noChangeArrowheads="1"/>
          </p:cNvSpPr>
          <p:nvPr/>
        </p:nvSpPr>
        <p:spPr bwMode="auto">
          <a:xfrm>
            <a:off x="51054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D</a:t>
            </a:r>
            <a:endParaRPr lang="en-US" altLang="nl-NL" sz="2800"/>
          </a:p>
        </p:txBody>
      </p:sp>
      <p:sp>
        <p:nvSpPr>
          <p:cNvPr id="18443" name="Text Box 37"/>
          <p:cNvSpPr txBox="1">
            <a:spLocks noChangeArrowheads="1"/>
          </p:cNvSpPr>
          <p:nvPr/>
        </p:nvSpPr>
        <p:spPr bwMode="auto">
          <a:xfrm>
            <a:off x="51054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B</a:t>
            </a:r>
            <a:endParaRPr lang="en-US" altLang="nl-NL" sz="2800"/>
          </a:p>
        </p:txBody>
      </p:sp>
      <p:sp>
        <p:nvSpPr>
          <p:cNvPr id="18444" name="Oval 5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chemeClr val="tx1"/>
                </a:solidFill>
              </a:rPr>
              <a:t>50/50</a:t>
            </a:r>
          </a:p>
        </p:txBody>
      </p:sp>
      <p:grpSp>
        <p:nvGrpSpPr>
          <p:cNvPr id="18445" name="Group 54"/>
          <p:cNvGrpSpPr>
            <a:grpSpLocks/>
          </p:cNvGrpSpPr>
          <p:nvPr/>
        </p:nvGrpSpPr>
        <p:grpSpPr bwMode="auto">
          <a:xfrm>
            <a:off x="1981200" y="3810000"/>
            <a:ext cx="666750" cy="635000"/>
            <a:chOff x="1065" y="2492"/>
            <a:chExt cx="420" cy="400"/>
          </a:xfrm>
        </p:grpSpPr>
        <p:pic>
          <p:nvPicPr>
            <p:cNvPr id="18455" name="Picture 5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00" y="2496"/>
              <a:ext cx="285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456" name="Freeform 56"/>
            <p:cNvSpPr>
              <a:spLocks/>
            </p:cNvSpPr>
            <p:nvPr/>
          </p:nvSpPr>
          <p:spPr bwMode="auto">
            <a:xfrm rot="2869560" flipH="1" flipV="1">
              <a:off x="889" y="2668"/>
              <a:ext cx="400" cy="47"/>
            </a:xfrm>
            <a:custGeom>
              <a:avLst/>
              <a:gdLst>
                <a:gd name="T0" fmla="*/ 0 w 3264"/>
                <a:gd name="T1" fmla="*/ 47 h 336"/>
                <a:gd name="T2" fmla="*/ 35 w 3264"/>
                <a:gd name="T3" fmla="*/ 0 h 336"/>
                <a:gd name="T4" fmla="*/ 71 w 3264"/>
                <a:gd name="T5" fmla="*/ 47 h 336"/>
                <a:gd name="T6" fmla="*/ 106 w 3264"/>
                <a:gd name="T7" fmla="*/ 0 h 336"/>
                <a:gd name="T8" fmla="*/ 135 w 3264"/>
                <a:gd name="T9" fmla="*/ 47 h 336"/>
                <a:gd name="T10" fmla="*/ 171 w 3264"/>
                <a:gd name="T11" fmla="*/ 0 h 336"/>
                <a:gd name="T12" fmla="*/ 200 w 3264"/>
                <a:gd name="T13" fmla="*/ 47 h 336"/>
                <a:gd name="T14" fmla="*/ 235 w 3264"/>
                <a:gd name="T15" fmla="*/ 0 h 336"/>
                <a:gd name="T16" fmla="*/ 265 w 3264"/>
                <a:gd name="T17" fmla="*/ 47 h 336"/>
                <a:gd name="T18" fmla="*/ 300 w 3264"/>
                <a:gd name="T19" fmla="*/ 0 h 336"/>
                <a:gd name="T20" fmla="*/ 335 w 3264"/>
                <a:gd name="T21" fmla="*/ 47 h 336"/>
                <a:gd name="T22" fmla="*/ 371 w 3264"/>
                <a:gd name="T23" fmla="*/ 0 h 336"/>
                <a:gd name="T24" fmla="*/ 400 w 3264"/>
                <a:gd name="T25" fmla="*/ 47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64" h="336">
                  <a:moveTo>
                    <a:pt x="0" y="336"/>
                  </a:moveTo>
                  <a:cubicBezTo>
                    <a:pt x="96" y="168"/>
                    <a:pt x="192" y="0"/>
                    <a:pt x="288" y="0"/>
                  </a:cubicBezTo>
                  <a:cubicBezTo>
                    <a:pt x="384" y="0"/>
                    <a:pt x="480" y="336"/>
                    <a:pt x="576" y="336"/>
                  </a:cubicBezTo>
                  <a:cubicBezTo>
                    <a:pt x="672" y="336"/>
                    <a:pt x="776" y="0"/>
                    <a:pt x="864" y="0"/>
                  </a:cubicBezTo>
                  <a:cubicBezTo>
                    <a:pt x="952" y="0"/>
                    <a:pt x="1016" y="336"/>
                    <a:pt x="1104" y="336"/>
                  </a:cubicBezTo>
                  <a:cubicBezTo>
                    <a:pt x="1192" y="336"/>
                    <a:pt x="1304" y="0"/>
                    <a:pt x="1392" y="0"/>
                  </a:cubicBezTo>
                  <a:cubicBezTo>
                    <a:pt x="1480" y="0"/>
                    <a:pt x="1544" y="336"/>
                    <a:pt x="1632" y="336"/>
                  </a:cubicBezTo>
                  <a:cubicBezTo>
                    <a:pt x="1720" y="336"/>
                    <a:pt x="1832" y="0"/>
                    <a:pt x="1920" y="0"/>
                  </a:cubicBezTo>
                  <a:cubicBezTo>
                    <a:pt x="2008" y="0"/>
                    <a:pt x="2072" y="336"/>
                    <a:pt x="2160" y="336"/>
                  </a:cubicBezTo>
                  <a:cubicBezTo>
                    <a:pt x="2248" y="336"/>
                    <a:pt x="2352" y="0"/>
                    <a:pt x="2448" y="0"/>
                  </a:cubicBezTo>
                  <a:cubicBezTo>
                    <a:pt x="2544" y="0"/>
                    <a:pt x="2640" y="336"/>
                    <a:pt x="2736" y="336"/>
                  </a:cubicBezTo>
                  <a:cubicBezTo>
                    <a:pt x="2832" y="336"/>
                    <a:pt x="2936" y="0"/>
                    <a:pt x="3024" y="0"/>
                  </a:cubicBezTo>
                  <a:cubicBezTo>
                    <a:pt x="3112" y="0"/>
                    <a:pt x="3188" y="168"/>
                    <a:pt x="3264" y="33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18446" name="Oval 5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002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  <p:grpSp>
        <p:nvGrpSpPr>
          <p:cNvPr id="18447" name="Group 58"/>
          <p:cNvGrpSpPr>
            <a:grpSpLocks/>
          </p:cNvGrpSpPr>
          <p:nvPr/>
        </p:nvGrpSpPr>
        <p:grpSpPr bwMode="auto">
          <a:xfrm>
            <a:off x="3209925" y="3879850"/>
            <a:ext cx="987425" cy="476250"/>
            <a:chOff x="3122" y="2628"/>
            <a:chExt cx="622" cy="300"/>
          </a:xfrm>
        </p:grpSpPr>
        <p:sp>
          <p:nvSpPr>
            <p:cNvPr id="18449" name="AutoShape 59"/>
            <p:cNvSpPr>
              <a:spLocks noChangeArrowheads="1"/>
            </p:cNvSpPr>
            <p:nvPr/>
          </p:nvSpPr>
          <p:spPr bwMode="auto">
            <a:xfrm flipV="1">
              <a:off x="3549" y="2722"/>
              <a:ext cx="195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18450" name="AutoShape 60"/>
            <p:cNvSpPr>
              <a:spLocks noChangeArrowheads="1"/>
            </p:cNvSpPr>
            <p:nvPr/>
          </p:nvSpPr>
          <p:spPr bwMode="auto">
            <a:xfrm flipV="1">
              <a:off x="3122" y="2722"/>
              <a:ext cx="196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18451" name="AutoShape 61"/>
            <p:cNvSpPr>
              <a:spLocks noChangeArrowheads="1"/>
            </p:cNvSpPr>
            <p:nvPr/>
          </p:nvSpPr>
          <p:spPr bwMode="auto">
            <a:xfrm flipV="1">
              <a:off x="3330" y="2736"/>
              <a:ext cx="201" cy="192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18452" name="Oval 62"/>
            <p:cNvSpPr>
              <a:spLocks noChangeArrowheads="1"/>
            </p:cNvSpPr>
            <p:nvPr/>
          </p:nvSpPr>
          <p:spPr bwMode="auto">
            <a:xfrm>
              <a:off x="3167" y="2628"/>
              <a:ext cx="101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18453" name="Oval 63"/>
            <p:cNvSpPr>
              <a:spLocks noChangeArrowheads="1"/>
            </p:cNvSpPr>
            <p:nvPr/>
          </p:nvSpPr>
          <p:spPr bwMode="auto">
            <a:xfrm>
              <a:off x="3587" y="2631"/>
              <a:ext cx="102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18454" name="Oval 64"/>
            <p:cNvSpPr>
              <a:spLocks noChangeArrowheads="1"/>
            </p:cNvSpPr>
            <p:nvPr/>
          </p:nvSpPr>
          <p:spPr bwMode="auto">
            <a:xfrm>
              <a:off x="3378" y="2640"/>
              <a:ext cx="102" cy="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</p:grpSp>
      <p:sp>
        <p:nvSpPr>
          <p:cNvPr id="18448" name="Oval 6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435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nk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3" grpId="0" animBg="1" autoUpdateAnimBg="0"/>
      <p:bldP spid="32791" grpId="0" build="p" autoUpdateAnimBg="0" advAuto="1000"/>
      <p:bldP spid="32792" grpId="0" animBg="1" autoUpdateAnimBg="0"/>
      <p:bldP spid="32793" grpId="0" animBg="1" autoUpdateAnimBg="0"/>
      <p:bldP spid="32794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66"/>
          <p:cNvGrpSpPr>
            <a:grpSpLocks/>
          </p:cNvGrpSpPr>
          <p:nvPr/>
        </p:nvGrpSpPr>
        <p:grpSpPr bwMode="auto">
          <a:xfrm>
            <a:off x="0" y="3500438"/>
            <a:ext cx="9144000" cy="3128962"/>
            <a:chOff x="0" y="2349"/>
            <a:chExt cx="5760" cy="1971"/>
          </a:xfrm>
        </p:grpSpPr>
        <p:sp>
          <p:nvSpPr>
            <p:cNvPr id="19481" name="Rectangle 67"/>
            <p:cNvSpPr>
              <a:spLocks noChangeArrowheads="1"/>
            </p:cNvSpPr>
            <p:nvPr/>
          </p:nvSpPr>
          <p:spPr bwMode="auto">
            <a:xfrm>
              <a:off x="0" y="2349"/>
              <a:ext cx="5760" cy="1971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292929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19482" name="Line 68"/>
            <p:cNvSpPr>
              <a:spLocks noChangeShapeType="1"/>
            </p:cNvSpPr>
            <p:nvPr/>
          </p:nvSpPr>
          <p:spPr bwMode="auto">
            <a:xfrm>
              <a:off x="0" y="331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9483" name="Line 69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9484" name="AutoShape 70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47" y="3023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19485" name="AutoShape 71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3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19486" name="AutoShape 72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4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19487" name="AutoShape 73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56" y="3022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</p:grpSp>
      <p:sp>
        <p:nvSpPr>
          <p:cNvPr id="34831" name="AutoShap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363" y="4570413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Vacuolen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34839" name="Rectangle 23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533400"/>
            <a:ext cx="7772400" cy="2058988"/>
          </a:xfrm>
        </p:spPr>
        <p:txBody>
          <a:bodyPr/>
          <a:lstStyle/>
          <a:p>
            <a:pPr algn="ctr"/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In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welk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gedeelt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van de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cel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vindt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omzetting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van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eiwit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plaats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?</a:t>
            </a:r>
            <a:endParaRPr lang="en-US" altLang="nl-NL" dirty="0" smtClean="0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34840" name="AutoShape 2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075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Organellen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34841" name="AutoShape 2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79950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1800" dirty="0" err="1" smtClean="0">
                <a:solidFill>
                  <a:srgbClr val="FFCC00"/>
                </a:solidFill>
              </a:rPr>
              <a:t>Endoplasmatisch</a:t>
            </a:r>
            <a:r>
              <a:rPr lang="en-US" altLang="nl-NL" sz="1800" dirty="0" smtClean="0">
                <a:solidFill>
                  <a:srgbClr val="FFCC00"/>
                </a:solidFill>
              </a:rPr>
              <a:t> reticulum</a:t>
            </a:r>
            <a:endParaRPr lang="en-US" altLang="nl-NL" sz="1800" dirty="0">
              <a:solidFill>
                <a:srgbClr val="FFCC00"/>
              </a:solidFill>
            </a:endParaRPr>
          </a:p>
        </p:txBody>
      </p:sp>
      <p:sp>
        <p:nvSpPr>
          <p:cNvPr id="34842" name="AutoShape 2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92650" y="456882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Mitochondrien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19464" name="Text Box 34"/>
          <p:cNvSpPr txBox="1">
            <a:spLocks noChangeArrowheads="1"/>
          </p:cNvSpPr>
          <p:nvPr/>
        </p:nvSpPr>
        <p:spPr bwMode="auto">
          <a:xfrm>
            <a:off x="6096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A</a:t>
            </a:r>
            <a:endParaRPr lang="en-US" altLang="nl-NL" sz="2800"/>
          </a:p>
        </p:txBody>
      </p:sp>
      <p:sp>
        <p:nvSpPr>
          <p:cNvPr id="19465" name="Text Box 35"/>
          <p:cNvSpPr txBox="1">
            <a:spLocks noChangeArrowheads="1"/>
          </p:cNvSpPr>
          <p:nvPr/>
        </p:nvSpPr>
        <p:spPr bwMode="auto">
          <a:xfrm>
            <a:off x="6096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C</a:t>
            </a:r>
            <a:endParaRPr lang="en-US" altLang="nl-NL" sz="2800"/>
          </a:p>
        </p:txBody>
      </p:sp>
      <p:sp>
        <p:nvSpPr>
          <p:cNvPr id="19466" name="Text Box 36"/>
          <p:cNvSpPr txBox="1">
            <a:spLocks noChangeArrowheads="1"/>
          </p:cNvSpPr>
          <p:nvPr/>
        </p:nvSpPr>
        <p:spPr bwMode="auto">
          <a:xfrm>
            <a:off x="51054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D</a:t>
            </a:r>
            <a:endParaRPr lang="en-US" altLang="nl-NL" sz="2800"/>
          </a:p>
        </p:txBody>
      </p:sp>
      <p:sp>
        <p:nvSpPr>
          <p:cNvPr id="19467" name="Text Box 37"/>
          <p:cNvSpPr txBox="1">
            <a:spLocks noChangeArrowheads="1"/>
          </p:cNvSpPr>
          <p:nvPr/>
        </p:nvSpPr>
        <p:spPr bwMode="auto">
          <a:xfrm>
            <a:off x="51054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B</a:t>
            </a:r>
            <a:endParaRPr lang="en-US" altLang="nl-NL" sz="2800"/>
          </a:p>
        </p:txBody>
      </p:sp>
      <p:sp>
        <p:nvSpPr>
          <p:cNvPr id="19468" name="Oval 5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chemeClr val="tx1"/>
                </a:solidFill>
              </a:rPr>
              <a:t>50/50</a:t>
            </a:r>
          </a:p>
        </p:txBody>
      </p:sp>
      <p:grpSp>
        <p:nvGrpSpPr>
          <p:cNvPr id="19469" name="Group 54"/>
          <p:cNvGrpSpPr>
            <a:grpSpLocks/>
          </p:cNvGrpSpPr>
          <p:nvPr/>
        </p:nvGrpSpPr>
        <p:grpSpPr bwMode="auto">
          <a:xfrm>
            <a:off x="1981200" y="3810000"/>
            <a:ext cx="666750" cy="635000"/>
            <a:chOff x="1065" y="2492"/>
            <a:chExt cx="420" cy="400"/>
          </a:xfrm>
        </p:grpSpPr>
        <p:pic>
          <p:nvPicPr>
            <p:cNvPr id="19479" name="Picture 5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00" y="2496"/>
              <a:ext cx="285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9480" name="Freeform 56"/>
            <p:cNvSpPr>
              <a:spLocks/>
            </p:cNvSpPr>
            <p:nvPr/>
          </p:nvSpPr>
          <p:spPr bwMode="auto">
            <a:xfrm rot="2869560" flipH="1" flipV="1">
              <a:off x="889" y="2668"/>
              <a:ext cx="400" cy="47"/>
            </a:xfrm>
            <a:custGeom>
              <a:avLst/>
              <a:gdLst>
                <a:gd name="T0" fmla="*/ 0 w 3264"/>
                <a:gd name="T1" fmla="*/ 47 h 336"/>
                <a:gd name="T2" fmla="*/ 35 w 3264"/>
                <a:gd name="T3" fmla="*/ 0 h 336"/>
                <a:gd name="T4" fmla="*/ 71 w 3264"/>
                <a:gd name="T5" fmla="*/ 47 h 336"/>
                <a:gd name="T6" fmla="*/ 106 w 3264"/>
                <a:gd name="T7" fmla="*/ 0 h 336"/>
                <a:gd name="T8" fmla="*/ 135 w 3264"/>
                <a:gd name="T9" fmla="*/ 47 h 336"/>
                <a:gd name="T10" fmla="*/ 171 w 3264"/>
                <a:gd name="T11" fmla="*/ 0 h 336"/>
                <a:gd name="T12" fmla="*/ 200 w 3264"/>
                <a:gd name="T13" fmla="*/ 47 h 336"/>
                <a:gd name="T14" fmla="*/ 235 w 3264"/>
                <a:gd name="T15" fmla="*/ 0 h 336"/>
                <a:gd name="T16" fmla="*/ 265 w 3264"/>
                <a:gd name="T17" fmla="*/ 47 h 336"/>
                <a:gd name="T18" fmla="*/ 300 w 3264"/>
                <a:gd name="T19" fmla="*/ 0 h 336"/>
                <a:gd name="T20" fmla="*/ 335 w 3264"/>
                <a:gd name="T21" fmla="*/ 47 h 336"/>
                <a:gd name="T22" fmla="*/ 371 w 3264"/>
                <a:gd name="T23" fmla="*/ 0 h 336"/>
                <a:gd name="T24" fmla="*/ 400 w 3264"/>
                <a:gd name="T25" fmla="*/ 47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64" h="336">
                  <a:moveTo>
                    <a:pt x="0" y="336"/>
                  </a:moveTo>
                  <a:cubicBezTo>
                    <a:pt x="96" y="168"/>
                    <a:pt x="192" y="0"/>
                    <a:pt x="288" y="0"/>
                  </a:cubicBezTo>
                  <a:cubicBezTo>
                    <a:pt x="384" y="0"/>
                    <a:pt x="480" y="336"/>
                    <a:pt x="576" y="336"/>
                  </a:cubicBezTo>
                  <a:cubicBezTo>
                    <a:pt x="672" y="336"/>
                    <a:pt x="776" y="0"/>
                    <a:pt x="864" y="0"/>
                  </a:cubicBezTo>
                  <a:cubicBezTo>
                    <a:pt x="952" y="0"/>
                    <a:pt x="1016" y="336"/>
                    <a:pt x="1104" y="336"/>
                  </a:cubicBezTo>
                  <a:cubicBezTo>
                    <a:pt x="1192" y="336"/>
                    <a:pt x="1304" y="0"/>
                    <a:pt x="1392" y="0"/>
                  </a:cubicBezTo>
                  <a:cubicBezTo>
                    <a:pt x="1480" y="0"/>
                    <a:pt x="1544" y="336"/>
                    <a:pt x="1632" y="336"/>
                  </a:cubicBezTo>
                  <a:cubicBezTo>
                    <a:pt x="1720" y="336"/>
                    <a:pt x="1832" y="0"/>
                    <a:pt x="1920" y="0"/>
                  </a:cubicBezTo>
                  <a:cubicBezTo>
                    <a:pt x="2008" y="0"/>
                    <a:pt x="2072" y="336"/>
                    <a:pt x="2160" y="336"/>
                  </a:cubicBezTo>
                  <a:cubicBezTo>
                    <a:pt x="2248" y="336"/>
                    <a:pt x="2352" y="0"/>
                    <a:pt x="2448" y="0"/>
                  </a:cubicBezTo>
                  <a:cubicBezTo>
                    <a:pt x="2544" y="0"/>
                    <a:pt x="2640" y="336"/>
                    <a:pt x="2736" y="336"/>
                  </a:cubicBezTo>
                  <a:cubicBezTo>
                    <a:pt x="2832" y="336"/>
                    <a:pt x="2936" y="0"/>
                    <a:pt x="3024" y="0"/>
                  </a:cubicBezTo>
                  <a:cubicBezTo>
                    <a:pt x="3112" y="0"/>
                    <a:pt x="3188" y="168"/>
                    <a:pt x="3264" y="33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19470" name="Oval 5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002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  <p:grpSp>
        <p:nvGrpSpPr>
          <p:cNvPr id="19471" name="Group 58"/>
          <p:cNvGrpSpPr>
            <a:grpSpLocks/>
          </p:cNvGrpSpPr>
          <p:nvPr/>
        </p:nvGrpSpPr>
        <p:grpSpPr bwMode="auto">
          <a:xfrm>
            <a:off x="3209925" y="3879850"/>
            <a:ext cx="987425" cy="476250"/>
            <a:chOff x="3122" y="2628"/>
            <a:chExt cx="622" cy="300"/>
          </a:xfrm>
        </p:grpSpPr>
        <p:sp>
          <p:nvSpPr>
            <p:cNvPr id="19473" name="AutoShape 59"/>
            <p:cNvSpPr>
              <a:spLocks noChangeArrowheads="1"/>
            </p:cNvSpPr>
            <p:nvPr/>
          </p:nvSpPr>
          <p:spPr bwMode="auto">
            <a:xfrm flipV="1">
              <a:off x="3549" y="2722"/>
              <a:ext cx="195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19474" name="AutoShape 60"/>
            <p:cNvSpPr>
              <a:spLocks noChangeArrowheads="1"/>
            </p:cNvSpPr>
            <p:nvPr/>
          </p:nvSpPr>
          <p:spPr bwMode="auto">
            <a:xfrm flipV="1">
              <a:off x="3122" y="2722"/>
              <a:ext cx="196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19475" name="AutoShape 61"/>
            <p:cNvSpPr>
              <a:spLocks noChangeArrowheads="1"/>
            </p:cNvSpPr>
            <p:nvPr/>
          </p:nvSpPr>
          <p:spPr bwMode="auto">
            <a:xfrm flipV="1">
              <a:off x="3330" y="2736"/>
              <a:ext cx="201" cy="192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19476" name="Oval 62"/>
            <p:cNvSpPr>
              <a:spLocks noChangeArrowheads="1"/>
            </p:cNvSpPr>
            <p:nvPr/>
          </p:nvSpPr>
          <p:spPr bwMode="auto">
            <a:xfrm>
              <a:off x="3167" y="2628"/>
              <a:ext cx="101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19477" name="Oval 63"/>
            <p:cNvSpPr>
              <a:spLocks noChangeArrowheads="1"/>
            </p:cNvSpPr>
            <p:nvPr/>
          </p:nvSpPr>
          <p:spPr bwMode="auto">
            <a:xfrm>
              <a:off x="3587" y="2631"/>
              <a:ext cx="102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19478" name="Oval 64"/>
            <p:cNvSpPr>
              <a:spLocks noChangeArrowheads="1"/>
            </p:cNvSpPr>
            <p:nvPr/>
          </p:nvSpPr>
          <p:spPr bwMode="auto">
            <a:xfrm>
              <a:off x="3378" y="2640"/>
              <a:ext cx="102" cy="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</p:grpSp>
      <p:sp>
        <p:nvSpPr>
          <p:cNvPr id="19472" name="Oval 6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435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nk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1" grpId="0" animBg="1" autoUpdateAnimBg="0"/>
      <p:bldP spid="34839" grpId="0" build="p" autoUpdateAnimBg="0" advAuto="1000"/>
      <p:bldP spid="34840" grpId="0" animBg="1" autoUpdateAnimBg="0"/>
      <p:bldP spid="34841" grpId="0" animBg="1" autoUpdateAnimBg="0"/>
      <p:bldP spid="34842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66"/>
          <p:cNvGrpSpPr>
            <a:grpSpLocks/>
          </p:cNvGrpSpPr>
          <p:nvPr/>
        </p:nvGrpSpPr>
        <p:grpSpPr bwMode="auto">
          <a:xfrm>
            <a:off x="0" y="3500438"/>
            <a:ext cx="9144000" cy="3128962"/>
            <a:chOff x="0" y="2349"/>
            <a:chExt cx="5760" cy="1971"/>
          </a:xfrm>
        </p:grpSpPr>
        <p:sp>
          <p:nvSpPr>
            <p:cNvPr id="20505" name="Rectangle 67"/>
            <p:cNvSpPr>
              <a:spLocks noChangeArrowheads="1"/>
            </p:cNvSpPr>
            <p:nvPr/>
          </p:nvSpPr>
          <p:spPr bwMode="auto">
            <a:xfrm>
              <a:off x="0" y="2349"/>
              <a:ext cx="5760" cy="1971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292929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20506" name="Line 68"/>
            <p:cNvSpPr>
              <a:spLocks noChangeShapeType="1"/>
            </p:cNvSpPr>
            <p:nvPr/>
          </p:nvSpPr>
          <p:spPr bwMode="auto">
            <a:xfrm>
              <a:off x="0" y="331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0507" name="Line 69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0508" name="AutoShape 70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47" y="3023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20509" name="AutoShape 71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3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20510" name="AutoShape 72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4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20511" name="AutoShape 73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56" y="3022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</p:grpSp>
      <p:sp>
        <p:nvSpPr>
          <p:cNvPr id="34831" name="AutoShap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363" y="4570413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Ziuntheel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34839" name="Rectangle 2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/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Welk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weefsel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bekleed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de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binnezijde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van de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bloedvaten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en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organen</a:t>
            </a:r>
            <a:r>
              <a:rPr lang="en-US" altLang="nl-NL" sz="3600" dirty="0" smtClean="0">
                <a:solidFill>
                  <a:srgbClr val="FF0000"/>
                </a:solidFill>
              </a:rPr>
              <a:t>?</a:t>
            </a:r>
            <a:endParaRPr lang="en-US" altLang="nl-NL" sz="3600" dirty="0" smtClean="0">
              <a:solidFill>
                <a:srgbClr val="FF0000"/>
              </a:solidFill>
            </a:endParaRPr>
          </a:p>
        </p:txBody>
      </p:sp>
      <p:sp>
        <p:nvSpPr>
          <p:cNvPr id="34840" name="AutoShape 2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075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Epitheel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34841" name="AutoShape 2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79950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Endotheel</a:t>
            </a:r>
            <a:endParaRPr lang="en-US" altLang="nl-NL" sz="2400" dirty="0">
              <a:solidFill>
                <a:srgbClr val="FFCC00"/>
              </a:solidFill>
            </a:endParaRPr>
          </a:p>
        </p:txBody>
      </p:sp>
      <p:sp>
        <p:nvSpPr>
          <p:cNvPr id="34842" name="AutoShape 2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92650" y="456882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sentimenteel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20488" name="Text Box 34"/>
          <p:cNvSpPr txBox="1">
            <a:spLocks noChangeArrowheads="1"/>
          </p:cNvSpPr>
          <p:nvPr/>
        </p:nvSpPr>
        <p:spPr bwMode="auto">
          <a:xfrm>
            <a:off x="6096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A</a:t>
            </a:r>
            <a:endParaRPr lang="en-US" altLang="nl-NL" sz="2800"/>
          </a:p>
        </p:txBody>
      </p:sp>
      <p:sp>
        <p:nvSpPr>
          <p:cNvPr id="20489" name="Text Box 35"/>
          <p:cNvSpPr txBox="1">
            <a:spLocks noChangeArrowheads="1"/>
          </p:cNvSpPr>
          <p:nvPr/>
        </p:nvSpPr>
        <p:spPr bwMode="auto">
          <a:xfrm>
            <a:off x="6096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C</a:t>
            </a:r>
            <a:endParaRPr lang="en-US" altLang="nl-NL" sz="2800"/>
          </a:p>
        </p:txBody>
      </p:sp>
      <p:sp>
        <p:nvSpPr>
          <p:cNvPr id="20490" name="Text Box 36"/>
          <p:cNvSpPr txBox="1">
            <a:spLocks noChangeArrowheads="1"/>
          </p:cNvSpPr>
          <p:nvPr/>
        </p:nvSpPr>
        <p:spPr bwMode="auto">
          <a:xfrm>
            <a:off x="51054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D</a:t>
            </a:r>
            <a:endParaRPr lang="en-US" altLang="nl-NL" sz="2800"/>
          </a:p>
        </p:txBody>
      </p:sp>
      <p:sp>
        <p:nvSpPr>
          <p:cNvPr id="20491" name="Text Box 37"/>
          <p:cNvSpPr txBox="1">
            <a:spLocks noChangeArrowheads="1"/>
          </p:cNvSpPr>
          <p:nvPr/>
        </p:nvSpPr>
        <p:spPr bwMode="auto">
          <a:xfrm>
            <a:off x="51054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B</a:t>
            </a:r>
            <a:endParaRPr lang="en-US" altLang="nl-NL" sz="2800"/>
          </a:p>
        </p:txBody>
      </p:sp>
      <p:sp>
        <p:nvSpPr>
          <p:cNvPr id="20492" name="Oval 5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chemeClr val="tx1"/>
                </a:solidFill>
              </a:rPr>
              <a:t>50/50</a:t>
            </a:r>
          </a:p>
        </p:txBody>
      </p:sp>
      <p:grpSp>
        <p:nvGrpSpPr>
          <p:cNvPr id="20493" name="Group 54"/>
          <p:cNvGrpSpPr>
            <a:grpSpLocks/>
          </p:cNvGrpSpPr>
          <p:nvPr/>
        </p:nvGrpSpPr>
        <p:grpSpPr bwMode="auto">
          <a:xfrm>
            <a:off x="1981200" y="3810000"/>
            <a:ext cx="666750" cy="635000"/>
            <a:chOff x="1065" y="2492"/>
            <a:chExt cx="420" cy="400"/>
          </a:xfrm>
        </p:grpSpPr>
        <p:pic>
          <p:nvPicPr>
            <p:cNvPr id="20503" name="Picture 5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00" y="2496"/>
              <a:ext cx="285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504" name="Freeform 56"/>
            <p:cNvSpPr>
              <a:spLocks/>
            </p:cNvSpPr>
            <p:nvPr/>
          </p:nvSpPr>
          <p:spPr bwMode="auto">
            <a:xfrm rot="2869560" flipH="1" flipV="1">
              <a:off x="889" y="2668"/>
              <a:ext cx="400" cy="47"/>
            </a:xfrm>
            <a:custGeom>
              <a:avLst/>
              <a:gdLst>
                <a:gd name="T0" fmla="*/ 0 w 3264"/>
                <a:gd name="T1" fmla="*/ 47 h 336"/>
                <a:gd name="T2" fmla="*/ 35 w 3264"/>
                <a:gd name="T3" fmla="*/ 0 h 336"/>
                <a:gd name="T4" fmla="*/ 71 w 3264"/>
                <a:gd name="T5" fmla="*/ 47 h 336"/>
                <a:gd name="T6" fmla="*/ 106 w 3264"/>
                <a:gd name="T7" fmla="*/ 0 h 336"/>
                <a:gd name="T8" fmla="*/ 135 w 3264"/>
                <a:gd name="T9" fmla="*/ 47 h 336"/>
                <a:gd name="T10" fmla="*/ 171 w 3264"/>
                <a:gd name="T11" fmla="*/ 0 h 336"/>
                <a:gd name="T12" fmla="*/ 200 w 3264"/>
                <a:gd name="T13" fmla="*/ 47 h 336"/>
                <a:gd name="T14" fmla="*/ 235 w 3264"/>
                <a:gd name="T15" fmla="*/ 0 h 336"/>
                <a:gd name="T16" fmla="*/ 265 w 3264"/>
                <a:gd name="T17" fmla="*/ 47 h 336"/>
                <a:gd name="T18" fmla="*/ 300 w 3264"/>
                <a:gd name="T19" fmla="*/ 0 h 336"/>
                <a:gd name="T20" fmla="*/ 335 w 3264"/>
                <a:gd name="T21" fmla="*/ 47 h 336"/>
                <a:gd name="T22" fmla="*/ 371 w 3264"/>
                <a:gd name="T23" fmla="*/ 0 h 336"/>
                <a:gd name="T24" fmla="*/ 400 w 3264"/>
                <a:gd name="T25" fmla="*/ 47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64" h="336">
                  <a:moveTo>
                    <a:pt x="0" y="336"/>
                  </a:moveTo>
                  <a:cubicBezTo>
                    <a:pt x="96" y="168"/>
                    <a:pt x="192" y="0"/>
                    <a:pt x="288" y="0"/>
                  </a:cubicBezTo>
                  <a:cubicBezTo>
                    <a:pt x="384" y="0"/>
                    <a:pt x="480" y="336"/>
                    <a:pt x="576" y="336"/>
                  </a:cubicBezTo>
                  <a:cubicBezTo>
                    <a:pt x="672" y="336"/>
                    <a:pt x="776" y="0"/>
                    <a:pt x="864" y="0"/>
                  </a:cubicBezTo>
                  <a:cubicBezTo>
                    <a:pt x="952" y="0"/>
                    <a:pt x="1016" y="336"/>
                    <a:pt x="1104" y="336"/>
                  </a:cubicBezTo>
                  <a:cubicBezTo>
                    <a:pt x="1192" y="336"/>
                    <a:pt x="1304" y="0"/>
                    <a:pt x="1392" y="0"/>
                  </a:cubicBezTo>
                  <a:cubicBezTo>
                    <a:pt x="1480" y="0"/>
                    <a:pt x="1544" y="336"/>
                    <a:pt x="1632" y="336"/>
                  </a:cubicBezTo>
                  <a:cubicBezTo>
                    <a:pt x="1720" y="336"/>
                    <a:pt x="1832" y="0"/>
                    <a:pt x="1920" y="0"/>
                  </a:cubicBezTo>
                  <a:cubicBezTo>
                    <a:pt x="2008" y="0"/>
                    <a:pt x="2072" y="336"/>
                    <a:pt x="2160" y="336"/>
                  </a:cubicBezTo>
                  <a:cubicBezTo>
                    <a:pt x="2248" y="336"/>
                    <a:pt x="2352" y="0"/>
                    <a:pt x="2448" y="0"/>
                  </a:cubicBezTo>
                  <a:cubicBezTo>
                    <a:pt x="2544" y="0"/>
                    <a:pt x="2640" y="336"/>
                    <a:pt x="2736" y="336"/>
                  </a:cubicBezTo>
                  <a:cubicBezTo>
                    <a:pt x="2832" y="336"/>
                    <a:pt x="2936" y="0"/>
                    <a:pt x="3024" y="0"/>
                  </a:cubicBezTo>
                  <a:cubicBezTo>
                    <a:pt x="3112" y="0"/>
                    <a:pt x="3188" y="168"/>
                    <a:pt x="3264" y="33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20494" name="Oval 5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002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  <p:grpSp>
        <p:nvGrpSpPr>
          <p:cNvPr id="20495" name="Group 58"/>
          <p:cNvGrpSpPr>
            <a:grpSpLocks/>
          </p:cNvGrpSpPr>
          <p:nvPr/>
        </p:nvGrpSpPr>
        <p:grpSpPr bwMode="auto">
          <a:xfrm>
            <a:off x="3209925" y="3879850"/>
            <a:ext cx="987425" cy="476250"/>
            <a:chOff x="3122" y="2628"/>
            <a:chExt cx="622" cy="300"/>
          </a:xfrm>
        </p:grpSpPr>
        <p:sp>
          <p:nvSpPr>
            <p:cNvPr id="20497" name="AutoShape 59"/>
            <p:cNvSpPr>
              <a:spLocks noChangeArrowheads="1"/>
            </p:cNvSpPr>
            <p:nvPr/>
          </p:nvSpPr>
          <p:spPr bwMode="auto">
            <a:xfrm flipV="1">
              <a:off x="3549" y="2722"/>
              <a:ext cx="195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20498" name="AutoShape 60"/>
            <p:cNvSpPr>
              <a:spLocks noChangeArrowheads="1"/>
            </p:cNvSpPr>
            <p:nvPr/>
          </p:nvSpPr>
          <p:spPr bwMode="auto">
            <a:xfrm flipV="1">
              <a:off x="3122" y="2722"/>
              <a:ext cx="196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20499" name="AutoShape 61"/>
            <p:cNvSpPr>
              <a:spLocks noChangeArrowheads="1"/>
            </p:cNvSpPr>
            <p:nvPr/>
          </p:nvSpPr>
          <p:spPr bwMode="auto">
            <a:xfrm flipV="1">
              <a:off x="3330" y="2736"/>
              <a:ext cx="201" cy="192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20500" name="Oval 62"/>
            <p:cNvSpPr>
              <a:spLocks noChangeArrowheads="1"/>
            </p:cNvSpPr>
            <p:nvPr/>
          </p:nvSpPr>
          <p:spPr bwMode="auto">
            <a:xfrm>
              <a:off x="3167" y="2628"/>
              <a:ext cx="101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20501" name="Oval 63"/>
            <p:cNvSpPr>
              <a:spLocks noChangeArrowheads="1"/>
            </p:cNvSpPr>
            <p:nvPr/>
          </p:nvSpPr>
          <p:spPr bwMode="auto">
            <a:xfrm>
              <a:off x="3587" y="2631"/>
              <a:ext cx="102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20502" name="Oval 64"/>
            <p:cNvSpPr>
              <a:spLocks noChangeArrowheads="1"/>
            </p:cNvSpPr>
            <p:nvPr/>
          </p:nvSpPr>
          <p:spPr bwMode="auto">
            <a:xfrm>
              <a:off x="3378" y="2640"/>
              <a:ext cx="102" cy="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</p:grpSp>
      <p:sp>
        <p:nvSpPr>
          <p:cNvPr id="20496" name="Oval 6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435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nk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1" grpId="0" animBg="1" autoUpdateAnimBg="0"/>
      <p:bldP spid="34839" grpId="0" build="p" autoUpdateAnimBg="0" advAuto="1000"/>
      <p:bldP spid="34840" grpId="0" animBg="1" autoUpdateAnimBg="0"/>
      <p:bldP spid="34841" grpId="0" animBg="1" autoUpdateAnimBg="0"/>
      <p:bldP spid="34842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571875" y="48752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15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14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13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12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11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3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10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4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9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5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8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6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7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7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6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4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20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3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21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2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22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23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$1 Million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24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$500,000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25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$250,000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26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$125,000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27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$64,000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28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$32,000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29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$16,000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30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$8,000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31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$4,000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32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33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$1,000</a:t>
            </a:r>
          </a:p>
        </p:txBody>
      </p:sp>
      <p:sp>
        <p:nvSpPr>
          <p:cNvPr id="21534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$500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35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$300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36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37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38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39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40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41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42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43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44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45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46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47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48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49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50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51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52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266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66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66"/>
          <p:cNvGrpSpPr>
            <a:grpSpLocks/>
          </p:cNvGrpSpPr>
          <p:nvPr/>
        </p:nvGrpSpPr>
        <p:grpSpPr bwMode="auto">
          <a:xfrm>
            <a:off x="0" y="3500438"/>
            <a:ext cx="9144000" cy="3128962"/>
            <a:chOff x="0" y="2349"/>
            <a:chExt cx="5760" cy="1971"/>
          </a:xfrm>
        </p:grpSpPr>
        <p:sp>
          <p:nvSpPr>
            <p:cNvPr id="22553" name="Rectangle 67"/>
            <p:cNvSpPr>
              <a:spLocks noChangeArrowheads="1"/>
            </p:cNvSpPr>
            <p:nvPr/>
          </p:nvSpPr>
          <p:spPr bwMode="auto">
            <a:xfrm>
              <a:off x="0" y="2349"/>
              <a:ext cx="5760" cy="1971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292929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22554" name="Line 68"/>
            <p:cNvSpPr>
              <a:spLocks noChangeShapeType="1"/>
            </p:cNvSpPr>
            <p:nvPr/>
          </p:nvSpPr>
          <p:spPr bwMode="auto">
            <a:xfrm>
              <a:off x="0" y="331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2555" name="Line 69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2556" name="AutoShape 70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47" y="3023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22557" name="AutoShape 71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3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22558" name="AutoShape 72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4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22559" name="AutoShape 73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56" y="3022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</p:grpSp>
      <p:sp>
        <p:nvSpPr>
          <p:cNvPr id="33807" name="AutoShap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4572000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mitose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33815" name="Rectangle 23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533400"/>
            <a:ext cx="8077200" cy="1143000"/>
          </a:xfrm>
        </p:spPr>
        <p:txBody>
          <a:bodyPr/>
          <a:lstStyle/>
          <a:p>
            <a:pPr algn="ctr"/>
            <a:r>
              <a:rPr lang="en-US" altLang="nl-NL" sz="3600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Reductiedeling</a:t>
            </a:r>
            <a:r>
              <a:rPr lang="en-US" altLang="nl-NL" sz="3600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van de </a:t>
            </a:r>
            <a:r>
              <a:rPr lang="en-US" altLang="nl-NL" sz="3600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cel</a:t>
            </a:r>
            <a:r>
              <a:rPr lang="en-US" altLang="nl-NL" sz="3600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sz="3600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heet</a:t>
            </a:r>
            <a:r>
              <a:rPr lang="en-US" altLang="nl-NL" sz="3600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?</a:t>
            </a:r>
            <a:endParaRPr lang="en-US" altLang="nl-NL" sz="3600" dirty="0" smtClean="0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33816" name="AutoShape 2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075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Meiose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33817" name="AutoShape 2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79950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gameet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33818" name="AutoShape 2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92650" y="456882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zygoot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22536" name="Text Box 34"/>
          <p:cNvSpPr txBox="1">
            <a:spLocks noChangeArrowheads="1"/>
          </p:cNvSpPr>
          <p:nvPr/>
        </p:nvSpPr>
        <p:spPr bwMode="auto">
          <a:xfrm>
            <a:off x="6096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A</a:t>
            </a:r>
            <a:endParaRPr lang="en-US" altLang="nl-NL" sz="2800"/>
          </a:p>
        </p:txBody>
      </p:sp>
      <p:sp>
        <p:nvSpPr>
          <p:cNvPr id="22537" name="Text Box 35"/>
          <p:cNvSpPr txBox="1">
            <a:spLocks noChangeArrowheads="1"/>
          </p:cNvSpPr>
          <p:nvPr/>
        </p:nvSpPr>
        <p:spPr bwMode="auto">
          <a:xfrm>
            <a:off x="6096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C</a:t>
            </a:r>
            <a:endParaRPr lang="en-US" altLang="nl-NL" sz="2800"/>
          </a:p>
        </p:txBody>
      </p:sp>
      <p:sp>
        <p:nvSpPr>
          <p:cNvPr id="22538" name="Text Box 36"/>
          <p:cNvSpPr txBox="1">
            <a:spLocks noChangeArrowheads="1"/>
          </p:cNvSpPr>
          <p:nvPr/>
        </p:nvSpPr>
        <p:spPr bwMode="auto">
          <a:xfrm>
            <a:off x="51054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D</a:t>
            </a:r>
            <a:endParaRPr lang="en-US" altLang="nl-NL" sz="2800"/>
          </a:p>
        </p:txBody>
      </p:sp>
      <p:sp>
        <p:nvSpPr>
          <p:cNvPr id="22539" name="Text Box 37"/>
          <p:cNvSpPr txBox="1">
            <a:spLocks noChangeArrowheads="1"/>
          </p:cNvSpPr>
          <p:nvPr/>
        </p:nvSpPr>
        <p:spPr bwMode="auto">
          <a:xfrm>
            <a:off x="51054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B</a:t>
            </a:r>
            <a:endParaRPr lang="en-US" altLang="nl-NL" sz="2800"/>
          </a:p>
        </p:txBody>
      </p:sp>
      <p:sp>
        <p:nvSpPr>
          <p:cNvPr id="22540" name="Oval 5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chemeClr val="tx1"/>
                </a:solidFill>
              </a:rPr>
              <a:t>50/50</a:t>
            </a:r>
          </a:p>
        </p:txBody>
      </p:sp>
      <p:grpSp>
        <p:nvGrpSpPr>
          <p:cNvPr id="22541" name="Group 54"/>
          <p:cNvGrpSpPr>
            <a:grpSpLocks/>
          </p:cNvGrpSpPr>
          <p:nvPr/>
        </p:nvGrpSpPr>
        <p:grpSpPr bwMode="auto">
          <a:xfrm>
            <a:off x="1981200" y="3810000"/>
            <a:ext cx="666750" cy="635000"/>
            <a:chOff x="1065" y="2492"/>
            <a:chExt cx="420" cy="400"/>
          </a:xfrm>
        </p:grpSpPr>
        <p:pic>
          <p:nvPicPr>
            <p:cNvPr id="22551" name="Picture 5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00" y="2496"/>
              <a:ext cx="285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552" name="Freeform 56"/>
            <p:cNvSpPr>
              <a:spLocks/>
            </p:cNvSpPr>
            <p:nvPr/>
          </p:nvSpPr>
          <p:spPr bwMode="auto">
            <a:xfrm rot="2869560" flipH="1" flipV="1">
              <a:off x="889" y="2668"/>
              <a:ext cx="400" cy="47"/>
            </a:xfrm>
            <a:custGeom>
              <a:avLst/>
              <a:gdLst>
                <a:gd name="T0" fmla="*/ 0 w 3264"/>
                <a:gd name="T1" fmla="*/ 47 h 336"/>
                <a:gd name="T2" fmla="*/ 35 w 3264"/>
                <a:gd name="T3" fmla="*/ 0 h 336"/>
                <a:gd name="T4" fmla="*/ 71 w 3264"/>
                <a:gd name="T5" fmla="*/ 47 h 336"/>
                <a:gd name="T6" fmla="*/ 106 w 3264"/>
                <a:gd name="T7" fmla="*/ 0 h 336"/>
                <a:gd name="T8" fmla="*/ 135 w 3264"/>
                <a:gd name="T9" fmla="*/ 47 h 336"/>
                <a:gd name="T10" fmla="*/ 171 w 3264"/>
                <a:gd name="T11" fmla="*/ 0 h 336"/>
                <a:gd name="T12" fmla="*/ 200 w 3264"/>
                <a:gd name="T13" fmla="*/ 47 h 336"/>
                <a:gd name="T14" fmla="*/ 235 w 3264"/>
                <a:gd name="T15" fmla="*/ 0 h 336"/>
                <a:gd name="T16" fmla="*/ 265 w 3264"/>
                <a:gd name="T17" fmla="*/ 47 h 336"/>
                <a:gd name="T18" fmla="*/ 300 w 3264"/>
                <a:gd name="T19" fmla="*/ 0 h 336"/>
                <a:gd name="T20" fmla="*/ 335 w 3264"/>
                <a:gd name="T21" fmla="*/ 47 h 336"/>
                <a:gd name="T22" fmla="*/ 371 w 3264"/>
                <a:gd name="T23" fmla="*/ 0 h 336"/>
                <a:gd name="T24" fmla="*/ 400 w 3264"/>
                <a:gd name="T25" fmla="*/ 47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64" h="336">
                  <a:moveTo>
                    <a:pt x="0" y="336"/>
                  </a:moveTo>
                  <a:cubicBezTo>
                    <a:pt x="96" y="168"/>
                    <a:pt x="192" y="0"/>
                    <a:pt x="288" y="0"/>
                  </a:cubicBezTo>
                  <a:cubicBezTo>
                    <a:pt x="384" y="0"/>
                    <a:pt x="480" y="336"/>
                    <a:pt x="576" y="336"/>
                  </a:cubicBezTo>
                  <a:cubicBezTo>
                    <a:pt x="672" y="336"/>
                    <a:pt x="776" y="0"/>
                    <a:pt x="864" y="0"/>
                  </a:cubicBezTo>
                  <a:cubicBezTo>
                    <a:pt x="952" y="0"/>
                    <a:pt x="1016" y="336"/>
                    <a:pt x="1104" y="336"/>
                  </a:cubicBezTo>
                  <a:cubicBezTo>
                    <a:pt x="1192" y="336"/>
                    <a:pt x="1304" y="0"/>
                    <a:pt x="1392" y="0"/>
                  </a:cubicBezTo>
                  <a:cubicBezTo>
                    <a:pt x="1480" y="0"/>
                    <a:pt x="1544" y="336"/>
                    <a:pt x="1632" y="336"/>
                  </a:cubicBezTo>
                  <a:cubicBezTo>
                    <a:pt x="1720" y="336"/>
                    <a:pt x="1832" y="0"/>
                    <a:pt x="1920" y="0"/>
                  </a:cubicBezTo>
                  <a:cubicBezTo>
                    <a:pt x="2008" y="0"/>
                    <a:pt x="2072" y="336"/>
                    <a:pt x="2160" y="336"/>
                  </a:cubicBezTo>
                  <a:cubicBezTo>
                    <a:pt x="2248" y="336"/>
                    <a:pt x="2352" y="0"/>
                    <a:pt x="2448" y="0"/>
                  </a:cubicBezTo>
                  <a:cubicBezTo>
                    <a:pt x="2544" y="0"/>
                    <a:pt x="2640" y="336"/>
                    <a:pt x="2736" y="336"/>
                  </a:cubicBezTo>
                  <a:cubicBezTo>
                    <a:pt x="2832" y="336"/>
                    <a:pt x="2936" y="0"/>
                    <a:pt x="3024" y="0"/>
                  </a:cubicBezTo>
                  <a:cubicBezTo>
                    <a:pt x="3112" y="0"/>
                    <a:pt x="3188" y="168"/>
                    <a:pt x="3264" y="33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22542" name="Oval 5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002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  <p:grpSp>
        <p:nvGrpSpPr>
          <p:cNvPr id="22543" name="Group 58"/>
          <p:cNvGrpSpPr>
            <a:grpSpLocks/>
          </p:cNvGrpSpPr>
          <p:nvPr/>
        </p:nvGrpSpPr>
        <p:grpSpPr bwMode="auto">
          <a:xfrm>
            <a:off x="3209925" y="3879850"/>
            <a:ext cx="987425" cy="476250"/>
            <a:chOff x="3122" y="2628"/>
            <a:chExt cx="622" cy="300"/>
          </a:xfrm>
        </p:grpSpPr>
        <p:sp>
          <p:nvSpPr>
            <p:cNvPr id="22545" name="AutoShape 59"/>
            <p:cNvSpPr>
              <a:spLocks noChangeArrowheads="1"/>
            </p:cNvSpPr>
            <p:nvPr/>
          </p:nvSpPr>
          <p:spPr bwMode="auto">
            <a:xfrm flipV="1">
              <a:off x="3549" y="2722"/>
              <a:ext cx="195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22546" name="AutoShape 60"/>
            <p:cNvSpPr>
              <a:spLocks noChangeArrowheads="1"/>
            </p:cNvSpPr>
            <p:nvPr/>
          </p:nvSpPr>
          <p:spPr bwMode="auto">
            <a:xfrm flipV="1">
              <a:off x="3122" y="2722"/>
              <a:ext cx="196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22547" name="AutoShape 61"/>
            <p:cNvSpPr>
              <a:spLocks noChangeArrowheads="1"/>
            </p:cNvSpPr>
            <p:nvPr/>
          </p:nvSpPr>
          <p:spPr bwMode="auto">
            <a:xfrm flipV="1">
              <a:off x="3330" y="2736"/>
              <a:ext cx="201" cy="192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22548" name="Oval 62"/>
            <p:cNvSpPr>
              <a:spLocks noChangeArrowheads="1"/>
            </p:cNvSpPr>
            <p:nvPr/>
          </p:nvSpPr>
          <p:spPr bwMode="auto">
            <a:xfrm>
              <a:off x="3167" y="2628"/>
              <a:ext cx="101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22549" name="Oval 63"/>
            <p:cNvSpPr>
              <a:spLocks noChangeArrowheads="1"/>
            </p:cNvSpPr>
            <p:nvPr/>
          </p:nvSpPr>
          <p:spPr bwMode="auto">
            <a:xfrm>
              <a:off x="3587" y="2631"/>
              <a:ext cx="102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22550" name="Oval 64"/>
            <p:cNvSpPr>
              <a:spLocks noChangeArrowheads="1"/>
            </p:cNvSpPr>
            <p:nvPr/>
          </p:nvSpPr>
          <p:spPr bwMode="auto">
            <a:xfrm>
              <a:off x="3378" y="2640"/>
              <a:ext cx="102" cy="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</p:grpSp>
      <p:sp>
        <p:nvSpPr>
          <p:cNvPr id="22544" name="Oval 6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435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nk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7" grpId="0" animBg="1" autoUpdateAnimBg="0"/>
      <p:bldP spid="33815" grpId="0" build="p" autoUpdateAnimBg="0" advAuto="1000"/>
      <p:bldP spid="33816" grpId="0" animBg="1" autoUpdateAnimBg="0"/>
      <p:bldP spid="33817" grpId="0" animBg="1" autoUpdateAnimBg="0"/>
      <p:bldP spid="3381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520700"/>
            <a:ext cx="4638675" cy="2527300"/>
          </a:xfrm>
        </p:spPr>
        <p:txBody>
          <a:bodyPr/>
          <a:lstStyle/>
          <a:p>
            <a:pPr algn="ctr"/>
            <a:r>
              <a:rPr lang="en-US" altLang="nl-NL" sz="5200" smtClean="0"/>
              <a:t>Kennen we de stof??</a:t>
            </a:r>
          </a:p>
        </p:txBody>
      </p:sp>
      <p:pic>
        <p:nvPicPr>
          <p:cNvPr id="5123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34" t="16331" r="20840" b="42715"/>
          <a:stretch>
            <a:fillRect/>
          </a:stretch>
        </p:blipFill>
        <p:spPr bwMode="auto">
          <a:xfrm>
            <a:off x="5724525" y="304800"/>
            <a:ext cx="3267075" cy="614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58"/>
          <p:cNvSpPr txBox="1">
            <a:spLocks noChangeArrowheads="1"/>
          </p:cNvSpPr>
          <p:nvPr/>
        </p:nvSpPr>
        <p:spPr bwMode="auto">
          <a:xfrm>
            <a:off x="5867400" y="230188"/>
            <a:ext cx="3276600" cy="606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22000"/>
              </a:spcBef>
            </a:pPr>
            <a:endParaRPr lang="en-US" altLang="nl-NL" sz="1800">
              <a:solidFill>
                <a:srgbClr val="FF9933"/>
              </a:solidFill>
              <a:latin typeface="Bodoni" pitchFamily="18" charset="0"/>
              <a:hlinkClick r:id="rId3" action="ppaction://hlinksldjump"/>
            </a:endParaRPr>
          </a:p>
          <a:p>
            <a:pPr algn="l">
              <a:spcBef>
                <a:spcPct val="22000"/>
              </a:spcBef>
            </a:pPr>
            <a:endParaRPr lang="en-US" altLang="nl-NL" sz="1800">
              <a:solidFill>
                <a:srgbClr val="FF9933"/>
              </a:solidFill>
              <a:latin typeface="Bodoni" pitchFamily="18" charset="0"/>
              <a:hlinkClick r:id="rId3" action="ppaction://hlinksldjump"/>
            </a:endParaRPr>
          </a:p>
          <a:p>
            <a:pPr algn="l">
              <a:spcBef>
                <a:spcPct val="22000"/>
              </a:spcBef>
            </a:pPr>
            <a:endParaRPr lang="en-US" altLang="nl-NL" sz="1800">
              <a:solidFill>
                <a:srgbClr val="FF9933"/>
              </a:solidFill>
              <a:latin typeface="Bodoni" pitchFamily="18" charset="0"/>
              <a:hlinkClick r:id="rId3" action="ppaction://hlinksldjump"/>
            </a:endParaRPr>
          </a:p>
          <a:p>
            <a:pPr algn="l">
              <a:spcBef>
                <a:spcPct val="22000"/>
              </a:spcBef>
            </a:pPr>
            <a:r>
              <a:rPr lang="en-US" altLang="nl-NL" sz="1800">
                <a:solidFill>
                  <a:srgbClr val="FF9933"/>
                </a:solidFill>
                <a:latin typeface="Bodoni" pitchFamily="18" charset="0"/>
                <a:hlinkClick r:id="rId4" action="ppaction://hlinksldjump">
                  <a:snd r:embed="rId5" name="nextquestion.wav"/>
                </a:hlinkClick>
              </a:rPr>
              <a:t>_________________________</a:t>
            </a:r>
            <a:r>
              <a:rPr lang="en-US" altLang="nl-NL" sz="1800">
                <a:solidFill>
                  <a:srgbClr val="FF9933"/>
                </a:solidFill>
                <a:latin typeface="Bodoni" pitchFamily="18" charset="0"/>
                <a:hlinkClick r:id="rId3" action="ppaction://hlinksldjump"/>
              </a:rPr>
              <a:t> </a:t>
            </a:r>
          </a:p>
          <a:p>
            <a:pPr algn="l">
              <a:spcBef>
                <a:spcPct val="22000"/>
              </a:spcBef>
            </a:pPr>
            <a:r>
              <a:rPr lang="en-US" altLang="nl-NL" sz="1800">
                <a:solidFill>
                  <a:srgbClr val="FF9933"/>
                </a:solidFill>
                <a:latin typeface="Bodoni" pitchFamily="18" charset="0"/>
                <a:hlinkClick r:id="rId6" action="ppaction://hlinksldjump">
                  <a:snd r:embed="rId5" name="nextquestion.wav"/>
                </a:hlinkClick>
              </a:rPr>
              <a:t>_____________________</a:t>
            </a:r>
            <a:r>
              <a:rPr lang="en-US" altLang="nl-NL" sz="1800">
                <a:solidFill>
                  <a:srgbClr val="FF9933"/>
                </a:solidFill>
                <a:latin typeface="Bodoni" pitchFamily="18" charset="0"/>
                <a:hlinkClick r:id="rId3" action="ppaction://hlinksldjump"/>
              </a:rPr>
              <a:t> </a:t>
            </a:r>
          </a:p>
          <a:p>
            <a:pPr algn="l">
              <a:spcBef>
                <a:spcPct val="22000"/>
              </a:spcBef>
            </a:pPr>
            <a:r>
              <a:rPr lang="en-US" altLang="nl-NL" sz="1800">
                <a:solidFill>
                  <a:srgbClr val="FF9933"/>
                </a:solidFill>
                <a:latin typeface="Bodoni" pitchFamily="18" charset="0"/>
                <a:hlinkClick r:id="rId7" action="ppaction://hlinksldjump">
                  <a:snd r:embed="rId5" name="nextquestion.wav"/>
                </a:hlinkClick>
              </a:rPr>
              <a:t>_____________________</a:t>
            </a:r>
            <a:r>
              <a:rPr lang="en-US" altLang="nl-NL" sz="1800">
                <a:solidFill>
                  <a:srgbClr val="FF9933"/>
                </a:solidFill>
                <a:latin typeface="Bodoni" pitchFamily="18" charset="0"/>
                <a:hlinkClick r:id="rId3" action="ppaction://hlinksldjump"/>
              </a:rPr>
              <a:t> </a:t>
            </a:r>
          </a:p>
          <a:p>
            <a:pPr algn="l">
              <a:spcBef>
                <a:spcPct val="22000"/>
              </a:spcBef>
            </a:pPr>
            <a:r>
              <a:rPr lang="en-US" altLang="nl-NL" sz="1800">
                <a:solidFill>
                  <a:srgbClr val="FF9933"/>
                </a:solidFill>
                <a:latin typeface="Bodoni" pitchFamily="18" charset="0"/>
                <a:hlinkClick r:id="rId8" action="ppaction://hlinksldjump">
                  <a:snd r:embed="rId5" name="nextquestion.wav"/>
                </a:hlinkClick>
              </a:rPr>
              <a:t>_____________________</a:t>
            </a:r>
            <a:r>
              <a:rPr lang="en-US" altLang="nl-NL" sz="1800">
                <a:solidFill>
                  <a:srgbClr val="FF9933"/>
                </a:solidFill>
                <a:latin typeface="Bodoni" pitchFamily="18" charset="0"/>
                <a:hlinkClick r:id="rId3" action="ppaction://hlinksldjump"/>
              </a:rPr>
              <a:t> </a:t>
            </a:r>
          </a:p>
          <a:p>
            <a:pPr algn="l">
              <a:spcBef>
                <a:spcPct val="22000"/>
              </a:spcBef>
            </a:pPr>
            <a:r>
              <a:rPr lang="en-US" altLang="nl-NL" sz="1800">
                <a:solidFill>
                  <a:srgbClr val="FF9933"/>
                </a:solidFill>
                <a:latin typeface="Bodoni" pitchFamily="18" charset="0"/>
                <a:hlinkClick r:id="rId9" action="ppaction://hlinksldjump">
                  <a:snd r:embed="rId5" name="nextquestion.wav"/>
                </a:hlinkClick>
              </a:rPr>
              <a:t>___________________</a:t>
            </a:r>
            <a:r>
              <a:rPr lang="en-US" altLang="nl-NL" sz="1800">
                <a:solidFill>
                  <a:srgbClr val="FF9933"/>
                </a:solidFill>
                <a:latin typeface="Bodoni" pitchFamily="18" charset="0"/>
                <a:hlinkClick r:id="rId9" action="ppaction://hlinksldjump"/>
              </a:rPr>
              <a:t> </a:t>
            </a:r>
            <a:endParaRPr lang="en-US" altLang="nl-NL" sz="1800">
              <a:solidFill>
                <a:srgbClr val="FF9933"/>
              </a:solidFill>
              <a:latin typeface="Bodoni" pitchFamily="18" charset="0"/>
              <a:hlinkClick r:id="rId3" action="ppaction://hlinksldjump"/>
            </a:endParaRPr>
          </a:p>
          <a:p>
            <a:pPr algn="l">
              <a:spcBef>
                <a:spcPct val="22000"/>
              </a:spcBef>
            </a:pPr>
            <a:r>
              <a:rPr lang="en-US" altLang="nl-NL" sz="1800">
                <a:solidFill>
                  <a:srgbClr val="FF9933"/>
                </a:solidFill>
                <a:latin typeface="Bodoni" pitchFamily="18" charset="0"/>
                <a:hlinkClick r:id="rId10" action="ppaction://hlinksldjump">
                  <a:snd r:embed="rId5" name="nextquestion.wav"/>
                </a:hlinkClick>
              </a:rPr>
              <a:t>___________________</a:t>
            </a:r>
            <a:r>
              <a:rPr lang="en-US" altLang="nl-NL" sz="1800">
                <a:solidFill>
                  <a:srgbClr val="FF9933"/>
                </a:solidFill>
                <a:latin typeface="Bodoni" pitchFamily="18" charset="0"/>
                <a:hlinkClick r:id="rId3" action="ppaction://hlinksldjump"/>
              </a:rPr>
              <a:t> </a:t>
            </a:r>
          </a:p>
          <a:p>
            <a:pPr algn="l">
              <a:spcBef>
                <a:spcPct val="22000"/>
              </a:spcBef>
            </a:pPr>
            <a:r>
              <a:rPr lang="en-US" altLang="nl-NL" sz="1800">
                <a:solidFill>
                  <a:srgbClr val="FF9933"/>
                </a:solidFill>
                <a:latin typeface="Bodoni" pitchFamily="18" charset="0"/>
                <a:hlinkClick r:id="rId11" action="ppaction://hlinksldjump">
                  <a:snd r:embed="rId5" name="nextquestion.wav"/>
                </a:hlinkClick>
              </a:rPr>
              <a:t>__________________</a:t>
            </a:r>
            <a:r>
              <a:rPr lang="en-US" altLang="nl-NL" sz="1800">
                <a:solidFill>
                  <a:srgbClr val="FF9933"/>
                </a:solidFill>
                <a:latin typeface="Bodoni" pitchFamily="18" charset="0"/>
                <a:hlinkClick r:id="rId3" action="ppaction://hlinksldjump"/>
              </a:rPr>
              <a:t> </a:t>
            </a:r>
          </a:p>
          <a:p>
            <a:pPr algn="l">
              <a:spcBef>
                <a:spcPct val="22000"/>
              </a:spcBef>
            </a:pPr>
            <a:r>
              <a:rPr lang="en-US" altLang="nl-NL" sz="1800">
                <a:solidFill>
                  <a:srgbClr val="FF9933"/>
                </a:solidFill>
                <a:latin typeface="Bodoni" pitchFamily="18" charset="0"/>
                <a:hlinkClick r:id="rId12" action="ppaction://hlinksldjump">
                  <a:snd r:embed="rId5" name="nextquestion.wav"/>
                </a:hlinkClick>
              </a:rPr>
              <a:t>_________________</a:t>
            </a:r>
            <a:r>
              <a:rPr lang="en-US" altLang="nl-NL" sz="1800">
                <a:solidFill>
                  <a:srgbClr val="FF9933"/>
                </a:solidFill>
                <a:latin typeface="Bodoni" pitchFamily="18" charset="0"/>
                <a:hlinkClick r:id="rId3" action="ppaction://hlinksldjump"/>
              </a:rPr>
              <a:t> </a:t>
            </a:r>
          </a:p>
          <a:p>
            <a:pPr algn="l">
              <a:spcBef>
                <a:spcPct val="22000"/>
              </a:spcBef>
            </a:pPr>
            <a:r>
              <a:rPr lang="en-US" altLang="nl-NL" sz="1800">
                <a:solidFill>
                  <a:srgbClr val="FF9933"/>
                </a:solidFill>
                <a:latin typeface="Bodoni" pitchFamily="18" charset="0"/>
                <a:hlinkClick r:id="rId13" action="ppaction://hlinksldjump">
                  <a:snd r:embed="rId5" name="nextquestion.wav"/>
                </a:hlinkClick>
              </a:rPr>
              <a:t>_________________</a:t>
            </a:r>
            <a:r>
              <a:rPr lang="en-US" altLang="nl-NL" sz="1800">
                <a:solidFill>
                  <a:srgbClr val="FF9933"/>
                </a:solidFill>
                <a:latin typeface="Bodoni" pitchFamily="18" charset="0"/>
                <a:hlinkClick r:id="rId3" action="ppaction://hlinksldjump"/>
              </a:rPr>
              <a:t> </a:t>
            </a:r>
          </a:p>
          <a:p>
            <a:pPr algn="l">
              <a:spcBef>
                <a:spcPct val="22000"/>
              </a:spcBef>
            </a:pPr>
            <a:r>
              <a:rPr lang="en-US" altLang="nl-NL" sz="1800">
                <a:solidFill>
                  <a:srgbClr val="FF9933"/>
                </a:solidFill>
                <a:latin typeface="Bodoni" pitchFamily="18" charset="0"/>
                <a:hlinkClick r:id="rId14" action="ppaction://hlinksldjump">
                  <a:snd r:embed="rId5" name="nextquestion.wav"/>
                </a:hlinkClick>
              </a:rPr>
              <a:t>_________________</a:t>
            </a:r>
            <a:r>
              <a:rPr lang="en-US" altLang="nl-NL" sz="1800">
                <a:solidFill>
                  <a:srgbClr val="FF9933"/>
                </a:solidFill>
                <a:latin typeface="Bodoni" pitchFamily="18" charset="0"/>
                <a:hlinkClick r:id="rId3" action="ppaction://hlinksldjump"/>
              </a:rPr>
              <a:t> </a:t>
            </a:r>
          </a:p>
          <a:p>
            <a:pPr algn="l">
              <a:spcBef>
                <a:spcPct val="22000"/>
              </a:spcBef>
            </a:pPr>
            <a:r>
              <a:rPr lang="en-US" altLang="nl-NL" sz="1800">
                <a:solidFill>
                  <a:srgbClr val="FF9933"/>
                </a:solidFill>
                <a:latin typeface="Bodoni" pitchFamily="18" charset="0"/>
                <a:hlinkClick r:id="rId15" action="ppaction://hlinksldjump">
                  <a:snd r:embed="rId5" name="nextquestion.wav"/>
                </a:hlinkClick>
              </a:rPr>
              <a:t>_________________</a:t>
            </a:r>
            <a:r>
              <a:rPr lang="en-US" altLang="nl-NL" sz="1800">
                <a:solidFill>
                  <a:srgbClr val="FF9933"/>
                </a:solidFill>
                <a:latin typeface="Bodoni" pitchFamily="18" charset="0"/>
                <a:hlinkClick r:id="rId3" action="ppaction://hlinksldjump"/>
              </a:rPr>
              <a:t> </a:t>
            </a:r>
          </a:p>
          <a:p>
            <a:pPr algn="l">
              <a:spcBef>
                <a:spcPct val="22000"/>
              </a:spcBef>
            </a:pPr>
            <a:r>
              <a:rPr lang="en-US" altLang="nl-NL" sz="1800">
                <a:solidFill>
                  <a:srgbClr val="FF9933"/>
                </a:solidFill>
                <a:latin typeface="Bodoni" pitchFamily="18" charset="0"/>
                <a:hlinkClick r:id="rId16" action="ppaction://hlinksldjump">
                  <a:snd r:embed="rId5" name="nextquestion.wav"/>
                </a:hlinkClick>
              </a:rPr>
              <a:t>______________</a:t>
            </a:r>
            <a:r>
              <a:rPr lang="en-US" altLang="nl-NL" sz="1800">
                <a:solidFill>
                  <a:srgbClr val="FF9933"/>
                </a:solidFill>
                <a:latin typeface="Bodoni" pitchFamily="18" charset="0"/>
                <a:hlinkClick r:id="rId3" action="ppaction://hlinksldjump"/>
              </a:rPr>
              <a:t> </a:t>
            </a:r>
          </a:p>
          <a:p>
            <a:pPr algn="l">
              <a:spcBef>
                <a:spcPct val="22000"/>
              </a:spcBef>
            </a:pPr>
            <a:r>
              <a:rPr lang="en-US" altLang="nl-NL" sz="1800">
                <a:solidFill>
                  <a:srgbClr val="FF9933"/>
                </a:solidFill>
                <a:latin typeface="Bodoni" pitchFamily="18" charset="0"/>
                <a:hlinkClick r:id="rId17" action="ppaction://hlinksldjump">
                  <a:snd r:embed="rId5" name="nextquestion.wav"/>
                </a:hlinkClick>
              </a:rPr>
              <a:t>______________</a:t>
            </a:r>
            <a:r>
              <a:rPr lang="en-US" altLang="nl-NL" sz="1800">
                <a:solidFill>
                  <a:srgbClr val="FF9933"/>
                </a:solidFill>
                <a:latin typeface="Bodoni" pitchFamily="18" charset="0"/>
                <a:hlinkClick r:id="rId3" action="ppaction://hlinksldjump"/>
              </a:rPr>
              <a:t> </a:t>
            </a:r>
          </a:p>
          <a:p>
            <a:pPr algn="l">
              <a:spcBef>
                <a:spcPct val="22000"/>
              </a:spcBef>
            </a:pPr>
            <a:r>
              <a:rPr lang="en-US" altLang="nl-NL" sz="1800">
                <a:solidFill>
                  <a:srgbClr val="FF9933"/>
                </a:solidFill>
                <a:latin typeface="Bodoni" pitchFamily="18" charset="0"/>
                <a:hlinkClick r:id="rId18" action="ppaction://hlinksldjump">
                  <a:snd r:embed="rId5" name="nextquestion.wav"/>
                </a:hlinkClick>
              </a:rPr>
              <a:t>______________</a:t>
            </a:r>
            <a:r>
              <a:rPr lang="en-US" altLang="nl-NL" sz="1800">
                <a:solidFill>
                  <a:srgbClr val="FF9933"/>
                </a:solidFill>
                <a:latin typeface="Bodoni" pitchFamily="18" charset="0"/>
                <a:hlinkClick r:id="rId3" action="ppaction://hlinksldjump"/>
              </a:rPr>
              <a:t> </a:t>
            </a:r>
          </a:p>
          <a:p>
            <a:pPr algn="l">
              <a:spcBef>
                <a:spcPct val="22000"/>
              </a:spcBef>
            </a:pPr>
            <a:r>
              <a:rPr lang="en-US" altLang="nl-NL" sz="1800">
                <a:solidFill>
                  <a:srgbClr val="FF9933"/>
                </a:solidFill>
                <a:latin typeface="Bodoni" pitchFamily="18" charset="0"/>
                <a:hlinkClick r:id="rId3" action="ppaction://hlinksldjump">
                  <a:snd r:embed="rId19" name="lets play.wav"/>
                </a:hlinkClick>
              </a:rPr>
              <a:t>______________</a:t>
            </a:r>
            <a:endParaRPr lang="en-US" altLang="nl-NL" sz="1800">
              <a:solidFill>
                <a:srgbClr val="FF9933"/>
              </a:solidFill>
              <a:latin typeface="Bodoni" pitchFamily="18" charset="0"/>
              <a:hlinkClick r:id="rId3" action="ppaction://hlinksldjump"/>
            </a:endParaRPr>
          </a:p>
        </p:txBody>
      </p:sp>
      <p:grpSp>
        <p:nvGrpSpPr>
          <p:cNvPr id="27710" name="Group 62"/>
          <p:cNvGrpSpPr>
            <a:grpSpLocks/>
          </p:cNvGrpSpPr>
          <p:nvPr/>
        </p:nvGrpSpPr>
        <p:grpSpPr bwMode="auto">
          <a:xfrm>
            <a:off x="914400" y="5259388"/>
            <a:ext cx="4267200" cy="871537"/>
            <a:chOff x="528" y="3455"/>
            <a:chExt cx="2880" cy="407"/>
          </a:xfrm>
        </p:grpSpPr>
        <p:sp>
          <p:nvSpPr>
            <p:cNvPr id="5126" name="Text Box 60"/>
            <p:cNvSpPr txBox="1">
              <a:spLocks noChangeArrowheads="1"/>
            </p:cNvSpPr>
            <p:nvPr/>
          </p:nvSpPr>
          <p:spPr bwMode="auto">
            <a:xfrm>
              <a:off x="528" y="3455"/>
              <a:ext cx="2640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nl-NL" sz="1800" b="0">
                  <a:solidFill>
                    <a:schemeClr val="tx1"/>
                  </a:solidFill>
                </a:rPr>
                <a:t>Klik op het bedrag om naar de betreffende vraag te gaan…..</a:t>
              </a:r>
            </a:p>
          </p:txBody>
        </p:sp>
        <p:sp>
          <p:nvSpPr>
            <p:cNvPr id="5127" name="Line 61"/>
            <p:cNvSpPr>
              <a:spLocks noChangeShapeType="1"/>
            </p:cNvSpPr>
            <p:nvPr/>
          </p:nvSpPr>
          <p:spPr bwMode="auto">
            <a:xfrm>
              <a:off x="3120" y="3648"/>
              <a:ext cx="288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93" name="Rectangle 49"/>
          <p:cNvSpPr>
            <a:spLocks noChangeArrowheads="1"/>
          </p:cNvSpPr>
          <p:nvPr/>
        </p:nvSpPr>
        <p:spPr bwMode="auto">
          <a:xfrm>
            <a:off x="3571875" y="54864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15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14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13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12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11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61" name="Text Box 8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10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62" name="Text Box 9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9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63" name="Text Box 10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8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64" name="Text Box 11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7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65" name="Text Box 12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6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66" name="Text Box 13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23567" name="Text Box 14"/>
          <p:cNvSpPr txBox="1">
            <a:spLocks noChangeArrowheads="1"/>
          </p:cNvSpPr>
          <p:nvPr/>
        </p:nvSpPr>
        <p:spPr bwMode="auto">
          <a:xfrm>
            <a:off x="3581400" y="4479925"/>
            <a:ext cx="9906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4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68" name="Text Box 15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3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69" name="Text Box 16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2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70" name="Text Box 17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71" name="Text Box 18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$1 Million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72" name="Text Box 19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$500,000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73" name="Text Box 20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$250,000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74" name="Text Box 21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$125,000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75" name="Text Box 22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$64,000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76" name="Text Box 23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$32,000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77" name="Text Box 24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$16,000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78" name="Text Box 25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$8,000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79" name="Text Box 26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$4,000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80" name="Text Box 27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81" name="Text Box 28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$1,000</a:t>
            </a:r>
          </a:p>
        </p:txBody>
      </p:sp>
      <p:sp>
        <p:nvSpPr>
          <p:cNvPr id="23582" name="Text Box 29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$500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83" name="Text Box 30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$300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84" name="Text Box 31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85" name="Text Box 32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86" name="Oval 33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87" name="Oval 34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88" name="Oval 35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89" name="Oval 36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90" name="Oval 37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91" name="Oval 38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92" name="Oval 39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93" name="Oval 40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94" name="Oval 41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95" name="Oval 42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96" name="Oval 43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97" name="Oval 44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98" name="Oval 45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99" name="Oval 46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600" name="Oval 47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194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1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94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66"/>
          <p:cNvGrpSpPr>
            <a:grpSpLocks/>
          </p:cNvGrpSpPr>
          <p:nvPr/>
        </p:nvGrpSpPr>
        <p:grpSpPr bwMode="auto">
          <a:xfrm>
            <a:off x="0" y="3500438"/>
            <a:ext cx="9144000" cy="3128962"/>
            <a:chOff x="0" y="2349"/>
            <a:chExt cx="5760" cy="1971"/>
          </a:xfrm>
        </p:grpSpPr>
        <p:sp>
          <p:nvSpPr>
            <p:cNvPr id="24601" name="Rectangle 67"/>
            <p:cNvSpPr>
              <a:spLocks noChangeArrowheads="1"/>
            </p:cNvSpPr>
            <p:nvPr/>
          </p:nvSpPr>
          <p:spPr bwMode="auto">
            <a:xfrm>
              <a:off x="0" y="2349"/>
              <a:ext cx="5760" cy="1971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292929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24602" name="Line 68"/>
            <p:cNvSpPr>
              <a:spLocks noChangeShapeType="1"/>
            </p:cNvSpPr>
            <p:nvPr/>
          </p:nvSpPr>
          <p:spPr bwMode="auto">
            <a:xfrm>
              <a:off x="0" y="331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4603" name="Line 69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4604" name="AutoShape 70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47" y="3023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24605" name="AutoShape 71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3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24606" name="AutoShape 72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4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24607" name="AutoShape 73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56" y="3022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</p:grpSp>
      <p:sp>
        <p:nvSpPr>
          <p:cNvPr id="38927" name="AutoShap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363" y="4570413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Botten</a:t>
            </a:r>
            <a:r>
              <a:rPr lang="en-US" altLang="nl-NL" sz="2400" dirty="0" smtClean="0">
                <a:solidFill>
                  <a:srgbClr val="FFCC00"/>
                </a:solidFill>
              </a:rPr>
              <a:t> </a:t>
            </a:r>
            <a:r>
              <a:rPr lang="en-US" altLang="nl-NL" sz="2400" dirty="0" err="1" smtClean="0">
                <a:solidFill>
                  <a:srgbClr val="FFCC00"/>
                </a:solidFill>
              </a:rPr>
              <a:t>beschermen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38935" name="Rectangle 2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/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Wat is de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functie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van het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periost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en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het perichondrium?</a:t>
            </a:r>
            <a:endParaRPr lang="en-US" altLang="nl-NL" dirty="0" smtClean="0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38936" name="AutoShape 2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075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Zorgen</a:t>
            </a:r>
            <a:r>
              <a:rPr lang="en-US" altLang="nl-NL" sz="2400" dirty="0" smtClean="0">
                <a:solidFill>
                  <a:srgbClr val="FFCC00"/>
                </a:solidFill>
              </a:rPr>
              <a:t> </a:t>
            </a:r>
            <a:r>
              <a:rPr lang="en-US" altLang="nl-NL" sz="2400" dirty="0" err="1" smtClean="0">
                <a:solidFill>
                  <a:srgbClr val="FFCC00"/>
                </a:solidFill>
              </a:rPr>
              <a:t>voor</a:t>
            </a:r>
            <a:r>
              <a:rPr lang="en-US" altLang="nl-NL" sz="2400" dirty="0" smtClean="0">
                <a:solidFill>
                  <a:srgbClr val="FFCC00"/>
                </a:solidFill>
              </a:rPr>
              <a:t> </a:t>
            </a:r>
            <a:r>
              <a:rPr lang="en-US" altLang="nl-NL" sz="2400" dirty="0" err="1" smtClean="0">
                <a:solidFill>
                  <a:srgbClr val="FFCC00"/>
                </a:solidFill>
              </a:rPr>
              <a:t>botgroei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38937" name="AutoShape 2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79950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Kraakbeen</a:t>
            </a:r>
            <a:r>
              <a:rPr lang="en-US" altLang="nl-NL" sz="2400" dirty="0" smtClean="0">
                <a:solidFill>
                  <a:srgbClr val="FFCC00"/>
                </a:solidFill>
              </a:rPr>
              <a:t> </a:t>
            </a:r>
            <a:r>
              <a:rPr lang="en-US" altLang="nl-NL" sz="2400" dirty="0" err="1" smtClean="0">
                <a:solidFill>
                  <a:srgbClr val="FFCC00"/>
                </a:solidFill>
              </a:rPr>
              <a:t>aanmaken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38938" name="AutoShape 2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92650" y="456882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Bloedvoorziening</a:t>
            </a:r>
            <a:r>
              <a:rPr lang="en-US" altLang="nl-NL" sz="2400" dirty="0" smtClean="0">
                <a:solidFill>
                  <a:srgbClr val="FFCC00"/>
                </a:solidFill>
              </a:rPr>
              <a:t> </a:t>
            </a:r>
            <a:r>
              <a:rPr lang="en-US" altLang="nl-NL" sz="2400" dirty="0" err="1" smtClean="0">
                <a:solidFill>
                  <a:srgbClr val="FFCC00"/>
                </a:solidFill>
              </a:rPr>
              <a:t>waarborgen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24584" name="Text Box 34"/>
          <p:cNvSpPr txBox="1">
            <a:spLocks noChangeArrowheads="1"/>
          </p:cNvSpPr>
          <p:nvPr/>
        </p:nvSpPr>
        <p:spPr bwMode="auto">
          <a:xfrm>
            <a:off x="6096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A</a:t>
            </a:r>
            <a:endParaRPr lang="en-US" altLang="nl-NL" sz="2800"/>
          </a:p>
        </p:txBody>
      </p:sp>
      <p:sp>
        <p:nvSpPr>
          <p:cNvPr id="24585" name="Text Box 35"/>
          <p:cNvSpPr txBox="1">
            <a:spLocks noChangeArrowheads="1"/>
          </p:cNvSpPr>
          <p:nvPr/>
        </p:nvSpPr>
        <p:spPr bwMode="auto">
          <a:xfrm>
            <a:off x="6096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C</a:t>
            </a:r>
            <a:endParaRPr lang="en-US" altLang="nl-NL" sz="2800"/>
          </a:p>
        </p:txBody>
      </p:sp>
      <p:sp>
        <p:nvSpPr>
          <p:cNvPr id="24586" name="Text Box 36"/>
          <p:cNvSpPr txBox="1">
            <a:spLocks noChangeArrowheads="1"/>
          </p:cNvSpPr>
          <p:nvPr/>
        </p:nvSpPr>
        <p:spPr bwMode="auto">
          <a:xfrm>
            <a:off x="51054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D</a:t>
            </a:r>
            <a:endParaRPr lang="en-US" altLang="nl-NL" sz="2800"/>
          </a:p>
        </p:txBody>
      </p:sp>
      <p:sp>
        <p:nvSpPr>
          <p:cNvPr id="24587" name="Text Box 37"/>
          <p:cNvSpPr txBox="1">
            <a:spLocks noChangeArrowheads="1"/>
          </p:cNvSpPr>
          <p:nvPr/>
        </p:nvSpPr>
        <p:spPr bwMode="auto">
          <a:xfrm>
            <a:off x="51054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B</a:t>
            </a:r>
            <a:endParaRPr lang="en-US" altLang="nl-NL" sz="2800"/>
          </a:p>
        </p:txBody>
      </p:sp>
      <p:sp>
        <p:nvSpPr>
          <p:cNvPr id="24588" name="Oval 5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chemeClr val="tx1"/>
                </a:solidFill>
              </a:rPr>
              <a:t>50/50</a:t>
            </a:r>
          </a:p>
        </p:txBody>
      </p:sp>
      <p:grpSp>
        <p:nvGrpSpPr>
          <p:cNvPr id="24589" name="Group 54"/>
          <p:cNvGrpSpPr>
            <a:grpSpLocks/>
          </p:cNvGrpSpPr>
          <p:nvPr/>
        </p:nvGrpSpPr>
        <p:grpSpPr bwMode="auto">
          <a:xfrm>
            <a:off x="1981200" y="3810000"/>
            <a:ext cx="666750" cy="635000"/>
            <a:chOff x="1065" y="2492"/>
            <a:chExt cx="420" cy="400"/>
          </a:xfrm>
        </p:grpSpPr>
        <p:pic>
          <p:nvPicPr>
            <p:cNvPr id="24599" name="Picture 5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00" y="2496"/>
              <a:ext cx="285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4600" name="Freeform 56"/>
            <p:cNvSpPr>
              <a:spLocks/>
            </p:cNvSpPr>
            <p:nvPr/>
          </p:nvSpPr>
          <p:spPr bwMode="auto">
            <a:xfrm rot="2869560" flipH="1" flipV="1">
              <a:off x="889" y="2668"/>
              <a:ext cx="400" cy="47"/>
            </a:xfrm>
            <a:custGeom>
              <a:avLst/>
              <a:gdLst>
                <a:gd name="T0" fmla="*/ 0 w 3264"/>
                <a:gd name="T1" fmla="*/ 47 h 336"/>
                <a:gd name="T2" fmla="*/ 35 w 3264"/>
                <a:gd name="T3" fmla="*/ 0 h 336"/>
                <a:gd name="T4" fmla="*/ 71 w 3264"/>
                <a:gd name="T5" fmla="*/ 47 h 336"/>
                <a:gd name="T6" fmla="*/ 106 w 3264"/>
                <a:gd name="T7" fmla="*/ 0 h 336"/>
                <a:gd name="T8" fmla="*/ 135 w 3264"/>
                <a:gd name="T9" fmla="*/ 47 h 336"/>
                <a:gd name="T10" fmla="*/ 171 w 3264"/>
                <a:gd name="T11" fmla="*/ 0 h 336"/>
                <a:gd name="T12" fmla="*/ 200 w 3264"/>
                <a:gd name="T13" fmla="*/ 47 h 336"/>
                <a:gd name="T14" fmla="*/ 235 w 3264"/>
                <a:gd name="T15" fmla="*/ 0 h 336"/>
                <a:gd name="T16" fmla="*/ 265 w 3264"/>
                <a:gd name="T17" fmla="*/ 47 h 336"/>
                <a:gd name="T18" fmla="*/ 300 w 3264"/>
                <a:gd name="T19" fmla="*/ 0 h 336"/>
                <a:gd name="T20" fmla="*/ 335 w 3264"/>
                <a:gd name="T21" fmla="*/ 47 h 336"/>
                <a:gd name="T22" fmla="*/ 371 w 3264"/>
                <a:gd name="T23" fmla="*/ 0 h 336"/>
                <a:gd name="T24" fmla="*/ 400 w 3264"/>
                <a:gd name="T25" fmla="*/ 47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64" h="336">
                  <a:moveTo>
                    <a:pt x="0" y="336"/>
                  </a:moveTo>
                  <a:cubicBezTo>
                    <a:pt x="96" y="168"/>
                    <a:pt x="192" y="0"/>
                    <a:pt x="288" y="0"/>
                  </a:cubicBezTo>
                  <a:cubicBezTo>
                    <a:pt x="384" y="0"/>
                    <a:pt x="480" y="336"/>
                    <a:pt x="576" y="336"/>
                  </a:cubicBezTo>
                  <a:cubicBezTo>
                    <a:pt x="672" y="336"/>
                    <a:pt x="776" y="0"/>
                    <a:pt x="864" y="0"/>
                  </a:cubicBezTo>
                  <a:cubicBezTo>
                    <a:pt x="952" y="0"/>
                    <a:pt x="1016" y="336"/>
                    <a:pt x="1104" y="336"/>
                  </a:cubicBezTo>
                  <a:cubicBezTo>
                    <a:pt x="1192" y="336"/>
                    <a:pt x="1304" y="0"/>
                    <a:pt x="1392" y="0"/>
                  </a:cubicBezTo>
                  <a:cubicBezTo>
                    <a:pt x="1480" y="0"/>
                    <a:pt x="1544" y="336"/>
                    <a:pt x="1632" y="336"/>
                  </a:cubicBezTo>
                  <a:cubicBezTo>
                    <a:pt x="1720" y="336"/>
                    <a:pt x="1832" y="0"/>
                    <a:pt x="1920" y="0"/>
                  </a:cubicBezTo>
                  <a:cubicBezTo>
                    <a:pt x="2008" y="0"/>
                    <a:pt x="2072" y="336"/>
                    <a:pt x="2160" y="336"/>
                  </a:cubicBezTo>
                  <a:cubicBezTo>
                    <a:pt x="2248" y="336"/>
                    <a:pt x="2352" y="0"/>
                    <a:pt x="2448" y="0"/>
                  </a:cubicBezTo>
                  <a:cubicBezTo>
                    <a:pt x="2544" y="0"/>
                    <a:pt x="2640" y="336"/>
                    <a:pt x="2736" y="336"/>
                  </a:cubicBezTo>
                  <a:cubicBezTo>
                    <a:pt x="2832" y="336"/>
                    <a:pt x="2936" y="0"/>
                    <a:pt x="3024" y="0"/>
                  </a:cubicBezTo>
                  <a:cubicBezTo>
                    <a:pt x="3112" y="0"/>
                    <a:pt x="3188" y="168"/>
                    <a:pt x="3264" y="33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24590" name="Oval 5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002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  <p:grpSp>
        <p:nvGrpSpPr>
          <p:cNvPr id="24591" name="Group 58"/>
          <p:cNvGrpSpPr>
            <a:grpSpLocks/>
          </p:cNvGrpSpPr>
          <p:nvPr/>
        </p:nvGrpSpPr>
        <p:grpSpPr bwMode="auto">
          <a:xfrm>
            <a:off x="3209925" y="3879850"/>
            <a:ext cx="987425" cy="476250"/>
            <a:chOff x="3122" y="2628"/>
            <a:chExt cx="622" cy="300"/>
          </a:xfrm>
        </p:grpSpPr>
        <p:sp>
          <p:nvSpPr>
            <p:cNvPr id="24593" name="AutoShape 59"/>
            <p:cNvSpPr>
              <a:spLocks noChangeArrowheads="1"/>
            </p:cNvSpPr>
            <p:nvPr/>
          </p:nvSpPr>
          <p:spPr bwMode="auto">
            <a:xfrm flipV="1">
              <a:off x="3549" y="2722"/>
              <a:ext cx="195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24594" name="AutoShape 60"/>
            <p:cNvSpPr>
              <a:spLocks noChangeArrowheads="1"/>
            </p:cNvSpPr>
            <p:nvPr/>
          </p:nvSpPr>
          <p:spPr bwMode="auto">
            <a:xfrm flipV="1">
              <a:off x="3122" y="2722"/>
              <a:ext cx="196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24595" name="AutoShape 61"/>
            <p:cNvSpPr>
              <a:spLocks noChangeArrowheads="1"/>
            </p:cNvSpPr>
            <p:nvPr/>
          </p:nvSpPr>
          <p:spPr bwMode="auto">
            <a:xfrm flipV="1">
              <a:off x="3330" y="2736"/>
              <a:ext cx="201" cy="192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24596" name="Oval 62"/>
            <p:cNvSpPr>
              <a:spLocks noChangeArrowheads="1"/>
            </p:cNvSpPr>
            <p:nvPr/>
          </p:nvSpPr>
          <p:spPr bwMode="auto">
            <a:xfrm>
              <a:off x="3167" y="2628"/>
              <a:ext cx="101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24597" name="Oval 63"/>
            <p:cNvSpPr>
              <a:spLocks noChangeArrowheads="1"/>
            </p:cNvSpPr>
            <p:nvPr/>
          </p:nvSpPr>
          <p:spPr bwMode="auto">
            <a:xfrm>
              <a:off x="3587" y="2631"/>
              <a:ext cx="102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24598" name="Oval 64"/>
            <p:cNvSpPr>
              <a:spLocks noChangeArrowheads="1"/>
            </p:cNvSpPr>
            <p:nvPr/>
          </p:nvSpPr>
          <p:spPr bwMode="auto">
            <a:xfrm>
              <a:off x="3378" y="2640"/>
              <a:ext cx="102" cy="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</p:grpSp>
      <p:sp>
        <p:nvSpPr>
          <p:cNvPr id="24592" name="Oval 6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435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nk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7" grpId="0" animBg="1" autoUpdateAnimBg="0"/>
      <p:bldP spid="38935" grpId="0" build="p" autoUpdateAnimBg="0" advAuto="1000"/>
      <p:bldP spid="38936" grpId="0" animBg="1" autoUpdateAnimBg="0"/>
      <p:bldP spid="38937" grpId="0" animBg="1" autoUpdateAnimBg="0"/>
      <p:bldP spid="38938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66"/>
          <p:cNvGrpSpPr>
            <a:grpSpLocks/>
          </p:cNvGrpSpPr>
          <p:nvPr/>
        </p:nvGrpSpPr>
        <p:grpSpPr bwMode="auto">
          <a:xfrm>
            <a:off x="0" y="3500438"/>
            <a:ext cx="9144000" cy="3128962"/>
            <a:chOff x="0" y="2349"/>
            <a:chExt cx="5760" cy="1971"/>
          </a:xfrm>
        </p:grpSpPr>
        <p:sp>
          <p:nvSpPr>
            <p:cNvPr id="25625" name="Rectangle 67"/>
            <p:cNvSpPr>
              <a:spLocks noChangeArrowheads="1"/>
            </p:cNvSpPr>
            <p:nvPr/>
          </p:nvSpPr>
          <p:spPr bwMode="auto">
            <a:xfrm>
              <a:off x="0" y="2349"/>
              <a:ext cx="5760" cy="1971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292929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25626" name="Line 68"/>
            <p:cNvSpPr>
              <a:spLocks noChangeShapeType="1"/>
            </p:cNvSpPr>
            <p:nvPr/>
          </p:nvSpPr>
          <p:spPr bwMode="auto">
            <a:xfrm>
              <a:off x="0" y="331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5627" name="Line 69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5628" name="AutoShape 70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47" y="3023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25629" name="AutoShape 71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3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25630" name="AutoShape 72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4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25631" name="AutoShape 73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56" y="3022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</p:grpSp>
      <p:sp>
        <p:nvSpPr>
          <p:cNvPr id="38927" name="AutoShap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363" y="4570413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Metabolisme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38935" name="Rectangle 2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/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Bij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welk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lichaamsproces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worden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er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cellen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afgebroken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?</a:t>
            </a:r>
            <a:endParaRPr lang="en-US" altLang="nl-NL" dirty="0" smtClean="0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38936" name="AutoShape 2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075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Diffusie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38937" name="AutoShape 2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79950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Anabolisme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38938" name="AutoShape 2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92650" y="456882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Katabolisme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25608" name="Text Box 34"/>
          <p:cNvSpPr txBox="1">
            <a:spLocks noChangeArrowheads="1"/>
          </p:cNvSpPr>
          <p:nvPr/>
        </p:nvSpPr>
        <p:spPr bwMode="auto">
          <a:xfrm>
            <a:off x="6096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A</a:t>
            </a:r>
            <a:endParaRPr lang="en-US" altLang="nl-NL" sz="2800"/>
          </a:p>
        </p:txBody>
      </p:sp>
      <p:sp>
        <p:nvSpPr>
          <p:cNvPr id="25609" name="Text Box 35"/>
          <p:cNvSpPr txBox="1">
            <a:spLocks noChangeArrowheads="1"/>
          </p:cNvSpPr>
          <p:nvPr/>
        </p:nvSpPr>
        <p:spPr bwMode="auto">
          <a:xfrm>
            <a:off x="6096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C</a:t>
            </a:r>
            <a:endParaRPr lang="en-US" altLang="nl-NL" sz="2800"/>
          </a:p>
        </p:txBody>
      </p:sp>
      <p:sp>
        <p:nvSpPr>
          <p:cNvPr id="25610" name="Text Box 36"/>
          <p:cNvSpPr txBox="1">
            <a:spLocks noChangeArrowheads="1"/>
          </p:cNvSpPr>
          <p:nvPr/>
        </p:nvSpPr>
        <p:spPr bwMode="auto">
          <a:xfrm>
            <a:off x="51054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D</a:t>
            </a:r>
            <a:endParaRPr lang="en-US" altLang="nl-NL" sz="2800"/>
          </a:p>
        </p:txBody>
      </p:sp>
      <p:sp>
        <p:nvSpPr>
          <p:cNvPr id="25611" name="Text Box 37"/>
          <p:cNvSpPr txBox="1">
            <a:spLocks noChangeArrowheads="1"/>
          </p:cNvSpPr>
          <p:nvPr/>
        </p:nvSpPr>
        <p:spPr bwMode="auto">
          <a:xfrm>
            <a:off x="51054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B</a:t>
            </a:r>
            <a:endParaRPr lang="en-US" altLang="nl-NL" sz="2800"/>
          </a:p>
        </p:txBody>
      </p:sp>
      <p:sp>
        <p:nvSpPr>
          <p:cNvPr id="25612" name="Oval 5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chemeClr val="tx1"/>
                </a:solidFill>
              </a:rPr>
              <a:t>50/50</a:t>
            </a:r>
          </a:p>
        </p:txBody>
      </p:sp>
      <p:grpSp>
        <p:nvGrpSpPr>
          <p:cNvPr id="25613" name="Group 54"/>
          <p:cNvGrpSpPr>
            <a:grpSpLocks/>
          </p:cNvGrpSpPr>
          <p:nvPr/>
        </p:nvGrpSpPr>
        <p:grpSpPr bwMode="auto">
          <a:xfrm>
            <a:off x="1981200" y="3810000"/>
            <a:ext cx="666750" cy="635000"/>
            <a:chOff x="1065" y="2492"/>
            <a:chExt cx="420" cy="400"/>
          </a:xfrm>
        </p:grpSpPr>
        <p:pic>
          <p:nvPicPr>
            <p:cNvPr id="25623" name="Picture 5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00" y="2496"/>
              <a:ext cx="285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5624" name="Freeform 56"/>
            <p:cNvSpPr>
              <a:spLocks/>
            </p:cNvSpPr>
            <p:nvPr/>
          </p:nvSpPr>
          <p:spPr bwMode="auto">
            <a:xfrm rot="2869560" flipH="1" flipV="1">
              <a:off x="889" y="2668"/>
              <a:ext cx="400" cy="47"/>
            </a:xfrm>
            <a:custGeom>
              <a:avLst/>
              <a:gdLst>
                <a:gd name="T0" fmla="*/ 0 w 3264"/>
                <a:gd name="T1" fmla="*/ 47 h 336"/>
                <a:gd name="T2" fmla="*/ 35 w 3264"/>
                <a:gd name="T3" fmla="*/ 0 h 336"/>
                <a:gd name="T4" fmla="*/ 71 w 3264"/>
                <a:gd name="T5" fmla="*/ 47 h 336"/>
                <a:gd name="T6" fmla="*/ 106 w 3264"/>
                <a:gd name="T7" fmla="*/ 0 h 336"/>
                <a:gd name="T8" fmla="*/ 135 w 3264"/>
                <a:gd name="T9" fmla="*/ 47 h 336"/>
                <a:gd name="T10" fmla="*/ 171 w 3264"/>
                <a:gd name="T11" fmla="*/ 0 h 336"/>
                <a:gd name="T12" fmla="*/ 200 w 3264"/>
                <a:gd name="T13" fmla="*/ 47 h 336"/>
                <a:gd name="T14" fmla="*/ 235 w 3264"/>
                <a:gd name="T15" fmla="*/ 0 h 336"/>
                <a:gd name="T16" fmla="*/ 265 w 3264"/>
                <a:gd name="T17" fmla="*/ 47 h 336"/>
                <a:gd name="T18" fmla="*/ 300 w 3264"/>
                <a:gd name="T19" fmla="*/ 0 h 336"/>
                <a:gd name="T20" fmla="*/ 335 w 3264"/>
                <a:gd name="T21" fmla="*/ 47 h 336"/>
                <a:gd name="T22" fmla="*/ 371 w 3264"/>
                <a:gd name="T23" fmla="*/ 0 h 336"/>
                <a:gd name="T24" fmla="*/ 400 w 3264"/>
                <a:gd name="T25" fmla="*/ 47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64" h="336">
                  <a:moveTo>
                    <a:pt x="0" y="336"/>
                  </a:moveTo>
                  <a:cubicBezTo>
                    <a:pt x="96" y="168"/>
                    <a:pt x="192" y="0"/>
                    <a:pt x="288" y="0"/>
                  </a:cubicBezTo>
                  <a:cubicBezTo>
                    <a:pt x="384" y="0"/>
                    <a:pt x="480" y="336"/>
                    <a:pt x="576" y="336"/>
                  </a:cubicBezTo>
                  <a:cubicBezTo>
                    <a:pt x="672" y="336"/>
                    <a:pt x="776" y="0"/>
                    <a:pt x="864" y="0"/>
                  </a:cubicBezTo>
                  <a:cubicBezTo>
                    <a:pt x="952" y="0"/>
                    <a:pt x="1016" y="336"/>
                    <a:pt x="1104" y="336"/>
                  </a:cubicBezTo>
                  <a:cubicBezTo>
                    <a:pt x="1192" y="336"/>
                    <a:pt x="1304" y="0"/>
                    <a:pt x="1392" y="0"/>
                  </a:cubicBezTo>
                  <a:cubicBezTo>
                    <a:pt x="1480" y="0"/>
                    <a:pt x="1544" y="336"/>
                    <a:pt x="1632" y="336"/>
                  </a:cubicBezTo>
                  <a:cubicBezTo>
                    <a:pt x="1720" y="336"/>
                    <a:pt x="1832" y="0"/>
                    <a:pt x="1920" y="0"/>
                  </a:cubicBezTo>
                  <a:cubicBezTo>
                    <a:pt x="2008" y="0"/>
                    <a:pt x="2072" y="336"/>
                    <a:pt x="2160" y="336"/>
                  </a:cubicBezTo>
                  <a:cubicBezTo>
                    <a:pt x="2248" y="336"/>
                    <a:pt x="2352" y="0"/>
                    <a:pt x="2448" y="0"/>
                  </a:cubicBezTo>
                  <a:cubicBezTo>
                    <a:pt x="2544" y="0"/>
                    <a:pt x="2640" y="336"/>
                    <a:pt x="2736" y="336"/>
                  </a:cubicBezTo>
                  <a:cubicBezTo>
                    <a:pt x="2832" y="336"/>
                    <a:pt x="2936" y="0"/>
                    <a:pt x="3024" y="0"/>
                  </a:cubicBezTo>
                  <a:cubicBezTo>
                    <a:pt x="3112" y="0"/>
                    <a:pt x="3188" y="168"/>
                    <a:pt x="3264" y="33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25614" name="Oval 5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002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  <p:grpSp>
        <p:nvGrpSpPr>
          <p:cNvPr id="25615" name="Group 58"/>
          <p:cNvGrpSpPr>
            <a:grpSpLocks/>
          </p:cNvGrpSpPr>
          <p:nvPr/>
        </p:nvGrpSpPr>
        <p:grpSpPr bwMode="auto">
          <a:xfrm>
            <a:off x="3209925" y="3879850"/>
            <a:ext cx="987425" cy="476250"/>
            <a:chOff x="3122" y="2628"/>
            <a:chExt cx="622" cy="300"/>
          </a:xfrm>
        </p:grpSpPr>
        <p:sp>
          <p:nvSpPr>
            <p:cNvPr id="25617" name="AutoShape 59"/>
            <p:cNvSpPr>
              <a:spLocks noChangeArrowheads="1"/>
            </p:cNvSpPr>
            <p:nvPr/>
          </p:nvSpPr>
          <p:spPr bwMode="auto">
            <a:xfrm flipV="1">
              <a:off x="3549" y="2722"/>
              <a:ext cx="195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25618" name="AutoShape 60"/>
            <p:cNvSpPr>
              <a:spLocks noChangeArrowheads="1"/>
            </p:cNvSpPr>
            <p:nvPr/>
          </p:nvSpPr>
          <p:spPr bwMode="auto">
            <a:xfrm flipV="1">
              <a:off x="3122" y="2722"/>
              <a:ext cx="196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25619" name="AutoShape 61"/>
            <p:cNvSpPr>
              <a:spLocks noChangeArrowheads="1"/>
            </p:cNvSpPr>
            <p:nvPr/>
          </p:nvSpPr>
          <p:spPr bwMode="auto">
            <a:xfrm flipV="1">
              <a:off x="3330" y="2736"/>
              <a:ext cx="201" cy="192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25620" name="Oval 62"/>
            <p:cNvSpPr>
              <a:spLocks noChangeArrowheads="1"/>
            </p:cNvSpPr>
            <p:nvPr/>
          </p:nvSpPr>
          <p:spPr bwMode="auto">
            <a:xfrm>
              <a:off x="3167" y="2628"/>
              <a:ext cx="101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25621" name="Oval 63"/>
            <p:cNvSpPr>
              <a:spLocks noChangeArrowheads="1"/>
            </p:cNvSpPr>
            <p:nvPr/>
          </p:nvSpPr>
          <p:spPr bwMode="auto">
            <a:xfrm>
              <a:off x="3587" y="2631"/>
              <a:ext cx="102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25622" name="Oval 64"/>
            <p:cNvSpPr>
              <a:spLocks noChangeArrowheads="1"/>
            </p:cNvSpPr>
            <p:nvPr/>
          </p:nvSpPr>
          <p:spPr bwMode="auto">
            <a:xfrm>
              <a:off x="3378" y="2640"/>
              <a:ext cx="102" cy="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</p:grpSp>
      <p:sp>
        <p:nvSpPr>
          <p:cNvPr id="25616" name="Oval 6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435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nk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7" grpId="0" animBg="1" autoUpdateAnimBg="0"/>
      <p:bldP spid="38935" grpId="0" build="p" autoUpdateAnimBg="0" advAuto="1000"/>
      <p:bldP spid="38936" grpId="0" animBg="1" autoUpdateAnimBg="0"/>
      <p:bldP spid="38937" grpId="0" animBg="1" autoUpdateAnimBg="0"/>
      <p:bldP spid="38938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571875" y="48752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15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14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0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13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1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12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2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11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3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10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4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9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5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8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6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7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7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6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8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26639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4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40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3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41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2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42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43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$1 Million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44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$500,000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45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$250,000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46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$125,000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47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$64,000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48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$32,000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49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$16,000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50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$8,000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51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$4,000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52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53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$1,000</a:t>
            </a:r>
          </a:p>
        </p:txBody>
      </p:sp>
      <p:sp>
        <p:nvSpPr>
          <p:cNvPr id="26654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$500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55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$300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56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57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58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59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60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61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62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63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64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65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66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67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68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69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70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71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72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266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74" name="Pijl: rechts 1"/>
          <p:cNvSpPr>
            <a:spLocks noChangeArrowheads="1"/>
          </p:cNvSpPr>
          <p:nvPr/>
        </p:nvSpPr>
        <p:spPr bwMode="auto">
          <a:xfrm>
            <a:off x="792163" y="4152900"/>
            <a:ext cx="2882900" cy="485775"/>
          </a:xfrm>
          <a:prstGeom prst="rightArrow">
            <a:avLst>
              <a:gd name="adj1" fmla="val 50000"/>
              <a:gd name="adj2" fmla="val 49895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75" name="Tekstvak 2"/>
          <p:cNvSpPr txBox="1">
            <a:spLocks noChangeArrowheads="1"/>
          </p:cNvSpPr>
          <p:nvPr/>
        </p:nvSpPr>
        <p:spPr bwMode="auto">
          <a:xfrm>
            <a:off x="3670300" y="509588"/>
            <a:ext cx="25987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/>
              <a:t>1000 euro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66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79"/>
          <p:cNvGrpSpPr>
            <a:grpSpLocks/>
          </p:cNvGrpSpPr>
          <p:nvPr/>
        </p:nvGrpSpPr>
        <p:grpSpPr bwMode="auto">
          <a:xfrm>
            <a:off x="0" y="3500438"/>
            <a:ext cx="9144000" cy="3128962"/>
            <a:chOff x="0" y="2349"/>
            <a:chExt cx="5760" cy="1971"/>
          </a:xfrm>
        </p:grpSpPr>
        <p:sp>
          <p:nvSpPr>
            <p:cNvPr id="27673" name="Rectangle 80"/>
            <p:cNvSpPr>
              <a:spLocks noChangeArrowheads="1"/>
            </p:cNvSpPr>
            <p:nvPr/>
          </p:nvSpPr>
          <p:spPr bwMode="auto">
            <a:xfrm>
              <a:off x="0" y="2349"/>
              <a:ext cx="5760" cy="1971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292929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27674" name="Line 81"/>
            <p:cNvSpPr>
              <a:spLocks noChangeShapeType="1"/>
            </p:cNvSpPr>
            <p:nvPr/>
          </p:nvSpPr>
          <p:spPr bwMode="auto">
            <a:xfrm>
              <a:off x="0" y="331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7675" name="Line 82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7676" name="AutoShape 83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47" y="3023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27677" name="AutoShape 84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3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27678" name="AutoShape 85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4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27679" name="AutoShape 86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56" y="3022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</p:grpSp>
      <p:sp>
        <p:nvSpPr>
          <p:cNvPr id="43023" name="AutoShap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363" y="4570413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Bacterien</a:t>
            </a:r>
            <a:endParaRPr lang="en-US" altLang="nl-NL">
              <a:solidFill>
                <a:schemeClr val="tx2"/>
              </a:solidFill>
            </a:endParaRPr>
          </a:p>
        </p:txBody>
      </p:sp>
      <p:sp>
        <p:nvSpPr>
          <p:cNvPr id="43031" name="Rectangle 23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533400"/>
            <a:ext cx="7772400" cy="2511426"/>
          </a:xfrm>
        </p:spPr>
        <p:txBody>
          <a:bodyPr/>
          <a:lstStyle/>
          <a:p>
            <a:pPr algn="ctr"/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Ik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leef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niet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maar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breng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mijn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leven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als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gast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door.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Ik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ben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moeilijk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te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pakken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want ben steeds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stapje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voor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…Wat ben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ik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?</a:t>
            </a:r>
            <a:endParaRPr lang="en-US" altLang="nl-NL" dirty="0" smtClean="0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43032" name="AutoShape 2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075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schimmel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43033" name="AutoShape 2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79950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smtClean="0">
                <a:solidFill>
                  <a:srgbClr val="FFCC00"/>
                </a:solidFill>
              </a:rPr>
              <a:t>Virus</a:t>
            </a:r>
            <a:endParaRPr lang="en-US" altLang="nl-NL" sz="2400" dirty="0">
              <a:solidFill>
                <a:srgbClr val="FFCC00"/>
              </a:solidFill>
            </a:endParaRPr>
          </a:p>
        </p:txBody>
      </p:sp>
      <p:sp>
        <p:nvSpPr>
          <p:cNvPr id="43034" name="AutoShape 2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92650" y="456882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Parasiet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27656" name="Text Box 34"/>
          <p:cNvSpPr txBox="1">
            <a:spLocks noChangeArrowheads="1"/>
          </p:cNvSpPr>
          <p:nvPr/>
        </p:nvSpPr>
        <p:spPr bwMode="auto">
          <a:xfrm>
            <a:off x="6096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A</a:t>
            </a:r>
            <a:endParaRPr lang="en-US" altLang="nl-NL" sz="2800"/>
          </a:p>
        </p:txBody>
      </p:sp>
      <p:sp>
        <p:nvSpPr>
          <p:cNvPr id="27657" name="Text Box 35"/>
          <p:cNvSpPr txBox="1">
            <a:spLocks noChangeArrowheads="1"/>
          </p:cNvSpPr>
          <p:nvPr/>
        </p:nvSpPr>
        <p:spPr bwMode="auto">
          <a:xfrm>
            <a:off x="6096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C</a:t>
            </a:r>
            <a:endParaRPr lang="en-US" altLang="nl-NL" sz="2800"/>
          </a:p>
        </p:txBody>
      </p:sp>
      <p:sp>
        <p:nvSpPr>
          <p:cNvPr id="27658" name="Text Box 36"/>
          <p:cNvSpPr txBox="1">
            <a:spLocks noChangeArrowheads="1"/>
          </p:cNvSpPr>
          <p:nvPr/>
        </p:nvSpPr>
        <p:spPr bwMode="auto">
          <a:xfrm>
            <a:off x="51054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D</a:t>
            </a:r>
            <a:endParaRPr lang="en-US" altLang="nl-NL" sz="2800"/>
          </a:p>
        </p:txBody>
      </p:sp>
      <p:sp>
        <p:nvSpPr>
          <p:cNvPr id="27659" name="Text Box 37"/>
          <p:cNvSpPr txBox="1">
            <a:spLocks noChangeArrowheads="1"/>
          </p:cNvSpPr>
          <p:nvPr/>
        </p:nvSpPr>
        <p:spPr bwMode="auto">
          <a:xfrm>
            <a:off x="51054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B</a:t>
            </a:r>
            <a:endParaRPr lang="en-US" altLang="nl-NL" sz="2800"/>
          </a:p>
        </p:txBody>
      </p:sp>
      <p:sp>
        <p:nvSpPr>
          <p:cNvPr id="27660" name="Oval 6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chemeClr val="tx1"/>
                </a:solidFill>
              </a:rPr>
              <a:t>50/50</a:t>
            </a:r>
          </a:p>
        </p:txBody>
      </p:sp>
      <p:grpSp>
        <p:nvGrpSpPr>
          <p:cNvPr id="27661" name="Group 67"/>
          <p:cNvGrpSpPr>
            <a:grpSpLocks/>
          </p:cNvGrpSpPr>
          <p:nvPr/>
        </p:nvGrpSpPr>
        <p:grpSpPr bwMode="auto">
          <a:xfrm>
            <a:off x="1981200" y="3810000"/>
            <a:ext cx="666750" cy="635000"/>
            <a:chOff x="1065" y="2492"/>
            <a:chExt cx="420" cy="400"/>
          </a:xfrm>
        </p:grpSpPr>
        <p:pic>
          <p:nvPicPr>
            <p:cNvPr id="27671" name="Picture 6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00" y="2496"/>
              <a:ext cx="285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672" name="Freeform 69"/>
            <p:cNvSpPr>
              <a:spLocks/>
            </p:cNvSpPr>
            <p:nvPr/>
          </p:nvSpPr>
          <p:spPr bwMode="auto">
            <a:xfrm rot="2869560" flipH="1" flipV="1">
              <a:off x="889" y="2668"/>
              <a:ext cx="400" cy="47"/>
            </a:xfrm>
            <a:custGeom>
              <a:avLst/>
              <a:gdLst>
                <a:gd name="T0" fmla="*/ 0 w 3264"/>
                <a:gd name="T1" fmla="*/ 47 h 336"/>
                <a:gd name="T2" fmla="*/ 35 w 3264"/>
                <a:gd name="T3" fmla="*/ 0 h 336"/>
                <a:gd name="T4" fmla="*/ 71 w 3264"/>
                <a:gd name="T5" fmla="*/ 47 h 336"/>
                <a:gd name="T6" fmla="*/ 106 w 3264"/>
                <a:gd name="T7" fmla="*/ 0 h 336"/>
                <a:gd name="T8" fmla="*/ 135 w 3264"/>
                <a:gd name="T9" fmla="*/ 47 h 336"/>
                <a:gd name="T10" fmla="*/ 171 w 3264"/>
                <a:gd name="T11" fmla="*/ 0 h 336"/>
                <a:gd name="T12" fmla="*/ 200 w 3264"/>
                <a:gd name="T13" fmla="*/ 47 h 336"/>
                <a:gd name="T14" fmla="*/ 235 w 3264"/>
                <a:gd name="T15" fmla="*/ 0 h 336"/>
                <a:gd name="T16" fmla="*/ 265 w 3264"/>
                <a:gd name="T17" fmla="*/ 47 h 336"/>
                <a:gd name="T18" fmla="*/ 300 w 3264"/>
                <a:gd name="T19" fmla="*/ 0 h 336"/>
                <a:gd name="T20" fmla="*/ 335 w 3264"/>
                <a:gd name="T21" fmla="*/ 47 h 336"/>
                <a:gd name="T22" fmla="*/ 371 w 3264"/>
                <a:gd name="T23" fmla="*/ 0 h 336"/>
                <a:gd name="T24" fmla="*/ 400 w 3264"/>
                <a:gd name="T25" fmla="*/ 47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64" h="336">
                  <a:moveTo>
                    <a:pt x="0" y="336"/>
                  </a:moveTo>
                  <a:cubicBezTo>
                    <a:pt x="96" y="168"/>
                    <a:pt x="192" y="0"/>
                    <a:pt x="288" y="0"/>
                  </a:cubicBezTo>
                  <a:cubicBezTo>
                    <a:pt x="384" y="0"/>
                    <a:pt x="480" y="336"/>
                    <a:pt x="576" y="336"/>
                  </a:cubicBezTo>
                  <a:cubicBezTo>
                    <a:pt x="672" y="336"/>
                    <a:pt x="776" y="0"/>
                    <a:pt x="864" y="0"/>
                  </a:cubicBezTo>
                  <a:cubicBezTo>
                    <a:pt x="952" y="0"/>
                    <a:pt x="1016" y="336"/>
                    <a:pt x="1104" y="336"/>
                  </a:cubicBezTo>
                  <a:cubicBezTo>
                    <a:pt x="1192" y="336"/>
                    <a:pt x="1304" y="0"/>
                    <a:pt x="1392" y="0"/>
                  </a:cubicBezTo>
                  <a:cubicBezTo>
                    <a:pt x="1480" y="0"/>
                    <a:pt x="1544" y="336"/>
                    <a:pt x="1632" y="336"/>
                  </a:cubicBezTo>
                  <a:cubicBezTo>
                    <a:pt x="1720" y="336"/>
                    <a:pt x="1832" y="0"/>
                    <a:pt x="1920" y="0"/>
                  </a:cubicBezTo>
                  <a:cubicBezTo>
                    <a:pt x="2008" y="0"/>
                    <a:pt x="2072" y="336"/>
                    <a:pt x="2160" y="336"/>
                  </a:cubicBezTo>
                  <a:cubicBezTo>
                    <a:pt x="2248" y="336"/>
                    <a:pt x="2352" y="0"/>
                    <a:pt x="2448" y="0"/>
                  </a:cubicBezTo>
                  <a:cubicBezTo>
                    <a:pt x="2544" y="0"/>
                    <a:pt x="2640" y="336"/>
                    <a:pt x="2736" y="336"/>
                  </a:cubicBezTo>
                  <a:cubicBezTo>
                    <a:pt x="2832" y="336"/>
                    <a:pt x="2936" y="0"/>
                    <a:pt x="3024" y="0"/>
                  </a:cubicBezTo>
                  <a:cubicBezTo>
                    <a:pt x="3112" y="0"/>
                    <a:pt x="3188" y="168"/>
                    <a:pt x="3264" y="33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27662" name="Oval 70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002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  <p:grpSp>
        <p:nvGrpSpPr>
          <p:cNvPr id="27663" name="Group 71"/>
          <p:cNvGrpSpPr>
            <a:grpSpLocks/>
          </p:cNvGrpSpPr>
          <p:nvPr/>
        </p:nvGrpSpPr>
        <p:grpSpPr bwMode="auto">
          <a:xfrm>
            <a:off x="3209925" y="3879850"/>
            <a:ext cx="987425" cy="476250"/>
            <a:chOff x="3122" y="2628"/>
            <a:chExt cx="622" cy="300"/>
          </a:xfrm>
        </p:grpSpPr>
        <p:sp>
          <p:nvSpPr>
            <p:cNvPr id="27665" name="AutoShape 72"/>
            <p:cNvSpPr>
              <a:spLocks noChangeArrowheads="1"/>
            </p:cNvSpPr>
            <p:nvPr/>
          </p:nvSpPr>
          <p:spPr bwMode="auto">
            <a:xfrm flipV="1">
              <a:off x="3549" y="2722"/>
              <a:ext cx="195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27666" name="AutoShape 73"/>
            <p:cNvSpPr>
              <a:spLocks noChangeArrowheads="1"/>
            </p:cNvSpPr>
            <p:nvPr/>
          </p:nvSpPr>
          <p:spPr bwMode="auto">
            <a:xfrm flipV="1">
              <a:off x="3122" y="2722"/>
              <a:ext cx="196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27667" name="AutoShape 74"/>
            <p:cNvSpPr>
              <a:spLocks noChangeArrowheads="1"/>
            </p:cNvSpPr>
            <p:nvPr/>
          </p:nvSpPr>
          <p:spPr bwMode="auto">
            <a:xfrm flipV="1">
              <a:off x="3330" y="2736"/>
              <a:ext cx="201" cy="192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27668" name="Oval 75"/>
            <p:cNvSpPr>
              <a:spLocks noChangeArrowheads="1"/>
            </p:cNvSpPr>
            <p:nvPr/>
          </p:nvSpPr>
          <p:spPr bwMode="auto">
            <a:xfrm>
              <a:off x="3167" y="2628"/>
              <a:ext cx="101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27669" name="Oval 76"/>
            <p:cNvSpPr>
              <a:spLocks noChangeArrowheads="1"/>
            </p:cNvSpPr>
            <p:nvPr/>
          </p:nvSpPr>
          <p:spPr bwMode="auto">
            <a:xfrm>
              <a:off x="3587" y="2631"/>
              <a:ext cx="102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27670" name="Oval 77"/>
            <p:cNvSpPr>
              <a:spLocks noChangeArrowheads="1"/>
            </p:cNvSpPr>
            <p:nvPr/>
          </p:nvSpPr>
          <p:spPr bwMode="auto">
            <a:xfrm>
              <a:off x="3378" y="2640"/>
              <a:ext cx="102" cy="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</p:grpSp>
      <p:sp>
        <p:nvSpPr>
          <p:cNvPr id="27664" name="Oval 78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435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nk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3" grpId="0" animBg="1" autoUpdateAnimBg="0"/>
      <p:bldP spid="43031" grpId="0" build="p" autoUpdateAnimBg="0" advAuto="1000"/>
      <p:bldP spid="43032" grpId="0" animBg="1" autoUpdateAnimBg="0"/>
      <p:bldP spid="43033" grpId="0" animBg="1" autoUpdateAnimBg="0"/>
      <p:bldP spid="43034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79"/>
          <p:cNvGrpSpPr>
            <a:grpSpLocks/>
          </p:cNvGrpSpPr>
          <p:nvPr/>
        </p:nvGrpSpPr>
        <p:grpSpPr bwMode="auto">
          <a:xfrm>
            <a:off x="0" y="3500438"/>
            <a:ext cx="9144000" cy="3128962"/>
            <a:chOff x="0" y="2349"/>
            <a:chExt cx="5760" cy="1971"/>
          </a:xfrm>
        </p:grpSpPr>
        <p:sp>
          <p:nvSpPr>
            <p:cNvPr id="28697" name="Rectangle 80"/>
            <p:cNvSpPr>
              <a:spLocks noChangeArrowheads="1"/>
            </p:cNvSpPr>
            <p:nvPr/>
          </p:nvSpPr>
          <p:spPr bwMode="auto">
            <a:xfrm>
              <a:off x="0" y="2349"/>
              <a:ext cx="5760" cy="1971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292929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28698" name="Line 81"/>
            <p:cNvSpPr>
              <a:spLocks noChangeShapeType="1"/>
            </p:cNvSpPr>
            <p:nvPr/>
          </p:nvSpPr>
          <p:spPr bwMode="auto">
            <a:xfrm>
              <a:off x="0" y="331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8699" name="Line 82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8700" name="AutoShape 83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47" y="3023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28701" name="AutoShape 84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3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28702" name="AutoShape 85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4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28703" name="AutoShape 86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56" y="3022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</p:grpSp>
      <p:sp>
        <p:nvSpPr>
          <p:cNvPr id="43023" name="AutoShap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363" y="4570413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Bloed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43031" name="Rectangle 2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/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Inademen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van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lucht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is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welke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vorm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van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besmetting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?</a:t>
            </a:r>
            <a:endParaRPr lang="en-US" altLang="nl-NL" dirty="0" smtClean="0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43032" name="AutoShape 2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075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Spijsvertering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43033" name="AutoShape 2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79950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Aerogeen</a:t>
            </a:r>
            <a:endParaRPr lang="en-US" altLang="nl-NL" sz="2400" dirty="0">
              <a:solidFill>
                <a:srgbClr val="FFCC00"/>
              </a:solidFill>
            </a:endParaRPr>
          </a:p>
        </p:txBody>
      </p:sp>
      <p:sp>
        <p:nvSpPr>
          <p:cNvPr id="43034" name="AutoShape 2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92650" y="456882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Urinewegen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28680" name="Text Box 34"/>
          <p:cNvSpPr txBox="1">
            <a:spLocks noChangeArrowheads="1"/>
          </p:cNvSpPr>
          <p:nvPr/>
        </p:nvSpPr>
        <p:spPr bwMode="auto">
          <a:xfrm>
            <a:off x="6096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A</a:t>
            </a:r>
            <a:endParaRPr lang="en-US" altLang="nl-NL" sz="2800"/>
          </a:p>
        </p:txBody>
      </p:sp>
      <p:sp>
        <p:nvSpPr>
          <p:cNvPr id="28681" name="Text Box 35"/>
          <p:cNvSpPr txBox="1">
            <a:spLocks noChangeArrowheads="1"/>
          </p:cNvSpPr>
          <p:nvPr/>
        </p:nvSpPr>
        <p:spPr bwMode="auto">
          <a:xfrm>
            <a:off x="6096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C</a:t>
            </a:r>
            <a:endParaRPr lang="en-US" altLang="nl-NL" sz="2800"/>
          </a:p>
        </p:txBody>
      </p:sp>
      <p:sp>
        <p:nvSpPr>
          <p:cNvPr id="28682" name="Text Box 36"/>
          <p:cNvSpPr txBox="1">
            <a:spLocks noChangeArrowheads="1"/>
          </p:cNvSpPr>
          <p:nvPr/>
        </p:nvSpPr>
        <p:spPr bwMode="auto">
          <a:xfrm>
            <a:off x="51054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D</a:t>
            </a:r>
            <a:endParaRPr lang="en-US" altLang="nl-NL" sz="2800"/>
          </a:p>
        </p:txBody>
      </p:sp>
      <p:sp>
        <p:nvSpPr>
          <p:cNvPr id="28683" name="Text Box 37"/>
          <p:cNvSpPr txBox="1">
            <a:spLocks noChangeArrowheads="1"/>
          </p:cNvSpPr>
          <p:nvPr/>
        </p:nvSpPr>
        <p:spPr bwMode="auto">
          <a:xfrm>
            <a:off x="51054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B</a:t>
            </a:r>
            <a:endParaRPr lang="en-US" altLang="nl-NL" sz="2800"/>
          </a:p>
        </p:txBody>
      </p:sp>
      <p:sp>
        <p:nvSpPr>
          <p:cNvPr id="28684" name="Oval 6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chemeClr val="tx1"/>
                </a:solidFill>
              </a:rPr>
              <a:t>50/50</a:t>
            </a:r>
          </a:p>
        </p:txBody>
      </p:sp>
      <p:grpSp>
        <p:nvGrpSpPr>
          <p:cNvPr id="28685" name="Group 67"/>
          <p:cNvGrpSpPr>
            <a:grpSpLocks/>
          </p:cNvGrpSpPr>
          <p:nvPr/>
        </p:nvGrpSpPr>
        <p:grpSpPr bwMode="auto">
          <a:xfrm>
            <a:off x="1981200" y="3810000"/>
            <a:ext cx="666750" cy="635000"/>
            <a:chOff x="1065" y="2492"/>
            <a:chExt cx="420" cy="400"/>
          </a:xfrm>
        </p:grpSpPr>
        <p:pic>
          <p:nvPicPr>
            <p:cNvPr id="28695" name="Picture 6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00" y="2496"/>
              <a:ext cx="285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696" name="Freeform 69"/>
            <p:cNvSpPr>
              <a:spLocks/>
            </p:cNvSpPr>
            <p:nvPr/>
          </p:nvSpPr>
          <p:spPr bwMode="auto">
            <a:xfrm rot="2869560" flipH="1" flipV="1">
              <a:off x="889" y="2668"/>
              <a:ext cx="400" cy="47"/>
            </a:xfrm>
            <a:custGeom>
              <a:avLst/>
              <a:gdLst>
                <a:gd name="T0" fmla="*/ 0 w 3264"/>
                <a:gd name="T1" fmla="*/ 47 h 336"/>
                <a:gd name="T2" fmla="*/ 35 w 3264"/>
                <a:gd name="T3" fmla="*/ 0 h 336"/>
                <a:gd name="T4" fmla="*/ 71 w 3264"/>
                <a:gd name="T5" fmla="*/ 47 h 336"/>
                <a:gd name="T6" fmla="*/ 106 w 3264"/>
                <a:gd name="T7" fmla="*/ 0 h 336"/>
                <a:gd name="T8" fmla="*/ 135 w 3264"/>
                <a:gd name="T9" fmla="*/ 47 h 336"/>
                <a:gd name="T10" fmla="*/ 171 w 3264"/>
                <a:gd name="T11" fmla="*/ 0 h 336"/>
                <a:gd name="T12" fmla="*/ 200 w 3264"/>
                <a:gd name="T13" fmla="*/ 47 h 336"/>
                <a:gd name="T14" fmla="*/ 235 w 3264"/>
                <a:gd name="T15" fmla="*/ 0 h 336"/>
                <a:gd name="T16" fmla="*/ 265 w 3264"/>
                <a:gd name="T17" fmla="*/ 47 h 336"/>
                <a:gd name="T18" fmla="*/ 300 w 3264"/>
                <a:gd name="T19" fmla="*/ 0 h 336"/>
                <a:gd name="T20" fmla="*/ 335 w 3264"/>
                <a:gd name="T21" fmla="*/ 47 h 336"/>
                <a:gd name="T22" fmla="*/ 371 w 3264"/>
                <a:gd name="T23" fmla="*/ 0 h 336"/>
                <a:gd name="T24" fmla="*/ 400 w 3264"/>
                <a:gd name="T25" fmla="*/ 47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64" h="336">
                  <a:moveTo>
                    <a:pt x="0" y="336"/>
                  </a:moveTo>
                  <a:cubicBezTo>
                    <a:pt x="96" y="168"/>
                    <a:pt x="192" y="0"/>
                    <a:pt x="288" y="0"/>
                  </a:cubicBezTo>
                  <a:cubicBezTo>
                    <a:pt x="384" y="0"/>
                    <a:pt x="480" y="336"/>
                    <a:pt x="576" y="336"/>
                  </a:cubicBezTo>
                  <a:cubicBezTo>
                    <a:pt x="672" y="336"/>
                    <a:pt x="776" y="0"/>
                    <a:pt x="864" y="0"/>
                  </a:cubicBezTo>
                  <a:cubicBezTo>
                    <a:pt x="952" y="0"/>
                    <a:pt x="1016" y="336"/>
                    <a:pt x="1104" y="336"/>
                  </a:cubicBezTo>
                  <a:cubicBezTo>
                    <a:pt x="1192" y="336"/>
                    <a:pt x="1304" y="0"/>
                    <a:pt x="1392" y="0"/>
                  </a:cubicBezTo>
                  <a:cubicBezTo>
                    <a:pt x="1480" y="0"/>
                    <a:pt x="1544" y="336"/>
                    <a:pt x="1632" y="336"/>
                  </a:cubicBezTo>
                  <a:cubicBezTo>
                    <a:pt x="1720" y="336"/>
                    <a:pt x="1832" y="0"/>
                    <a:pt x="1920" y="0"/>
                  </a:cubicBezTo>
                  <a:cubicBezTo>
                    <a:pt x="2008" y="0"/>
                    <a:pt x="2072" y="336"/>
                    <a:pt x="2160" y="336"/>
                  </a:cubicBezTo>
                  <a:cubicBezTo>
                    <a:pt x="2248" y="336"/>
                    <a:pt x="2352" y="0"/>
                    <a:pt x="2448" y="0"/>
                  </a:cubicBezTo>
                  <a:cubicBezTo>
                    <a:pt x="2544" y="0"/>
                    <a:pt x="2640" y="336"/>
                    <a:pt x="2736" y="336"/>
                  </a:cubicBezTo>
                  <a:cubicBezTo>
                    <a:pt x="2832" y="336"/>
                    <a:pt x="2936" y="0"/>
                    <a:pt x="3024" y="0"/>
                  </a:cubicBezTo>
                  <a:cubicBezTo>
                    <a:pt x="3112" y="0"/>
                    <a:pt x="3188" y="168"/>
                    <a:pt x="3264" y="33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28686" name="Oval 70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002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  <p:grpSp>
        <p:nvGrpSpPr>
          <p:cNvPr id="28687" name="Group 71"/>
          <p:cNvGrpSpPr>
            <a:grpSpLocks/>
          </p:cNvGrpSpPr>
          <p:nvPr/>
        </p:nvGrpSpPr>
        <p:grpSpPr bwMode="auto">
          <a:xfrm>
            <a:off x="3209925" y="3879850"/>
            <a:ext cx="987425" cy="476250"/>
            <a:chOff x="3122" y="2628"/>
            <a:chExt cx="622" cy="300"/>
          </a:xfrm>
        </p:grpSpPr>
        <p:sp>
          <p:nvSpPr>
            <p:cNvPr id="28689" name="AutoShape 72"/>
            <p:cNvSpPr>
              <a:spLocks noChangeArrowheads="1"/>
            </p:cNvSpPr>
            <p:nvPr/>
          </p:nvSpPr>
          <p:spPr bwMode="auto">
            <a:xfrm flipV="1">
              <a:off x="3549" y="2722"/>
              <a:ext cx="195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28690" name="AutoShape 73"/>
            <p:cNvSpPr>
              <a:spLocks noChangeArrowheads="1"/>
            </p:cNvSpPr>
            <p:nvPr/>
          </p:nvSpPr>
          <p:spPr bwMode="auto">
            <a:xfrm flipV="1">
              <a:off x="3122" y="2722"/>
              <a:ext cx="196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28691" name="AutoShape 74"/>
            <p:cNvSpPr>
              <a:spLocks noChangeArrowheads="1"/>
            </p:cNvSpPr>
            <p:nvPr/>
          </p:nvSpPr>
          <p:spPr bwMode="auto">
            <a:xfrm flipV="1">
              <a:off x="3330" y="2736"/>
              <a:ext cx="201" cy="192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28692" name="Oval 75"/>
            <p:cNvSpPr>
              <a:spLocks noChangeArrowheads="1"/>
            </p:cNvSpPr>
            <p:nvPr/>
          </p:nvSpPr>
          <p:spPr bwMode="auto">
            <a:xfrm>
              <a:off x="3167" y="2628"/>
              <a:ext cx="101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28693" name="Oval 76"/>
            <p:cNvSpPr>
              <a:spLocks noChangeArrowheads="1"/>
            </p:cNvSpPr>
            <p:nvPr/>
          </p:nvSpPr>
          <p:spPr bwMode="auto">
            <a:xfrm>
              <a:off x="3587" y="2631"/>
              <a:ext cx="102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28694" name="Oval 77"/>
            <p:cNvSpPr>
              <a:spLocks noChangeArrowheads="1"/>
            </p:cNvSpPr>
            <p:nvPr/>
          </p:nvSpPr>
          <p:spPr bwMode="auto">
            <a:xfrm>
              <a:off x="3378" y="2640"/>
              <a:ext cx="102" cy="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</p:grpSp>
      <p:sp>
        <p:nvSpPr>
          <p:cNvPr id="28688" name="Oval 78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435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nk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3" grpId="0" animBg="1" autoUpdateAnimBg="0"/>
      <p:bldP spid="43031" grpId="0" build="p" autoUpdateAnimBg="0" advAuto="1000"/>
      <p:bldP spid="43032" grpId="0" animBg="1" autoUpdateAnimBg="0"/>
      <p:bldP spid="43033" grpId="0" animBg="1" autoUpdateAnimBg="0"/>
      <p:bldP spid="43034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571875" y="48752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15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14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13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12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4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11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5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10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6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9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7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8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8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7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9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1914525" cy="457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6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10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29711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4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12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3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13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2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14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15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$1 Million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16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$500,000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17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$250,000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18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$125,000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19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$64,000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20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$32,000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21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$16,000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22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$8,000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23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$4,000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24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25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$1,000</a:t>
            </a:r>
          </a:p>
        </p:txBody>
      </p:sp>
      <p:sp>
        <p:nvSpPr>
          <p:cNvPr id="29726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$500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27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$300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28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29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30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31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32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33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34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35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36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37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38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39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40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41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42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43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44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266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46" name="Pijl: rechts 1"/>
          <p:cNvSpPr>
            <a:spLocks noChangeArrowheads="1"/>
          </p:cNvSpPr>
          <p:nvPr/>
        </p:nvSpPr>
        <p:spPr bwMode="auto">
          <a:xfrm>
            <a:off x="1017588" y="3843338"/>
            <a:ext cx="2554287" cy="484187"/>
          </a:xfrm>
          <a:prstGeom prst="rightArrow">
            <a:avLst>
              <a:gd name="adj1" fmla="val 50000"/>
              <a:gd name="adj2" fmla="val 50068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66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66"/>
          <p:cNvGrpSpPr>
            <a:grpSpLocks/>
          </p:cNvGrpSpPr>
          <p:nvPr/>
        </p:nvGrpSpPr>
        <p:grpSpPr bwMode="auto">
          <a:xfrm>
            <a:off x="0" y="3500438"/>
            <a:ext cx="9144000" cy="3128962"/>
            <a:chOff x="0" y="2349"/>
            <a:chExt cx="5760" cy="1971"/>
          </a:xfrm>
        </p:grpSpPr>
        <p:sp>
          <p:nvSpPr>
            <p:cNvPr id="30745" name="Rectangle 67"/>
            <p:cNvSpPr>
              <a:spLocks noChangeArrowheads="1"/>
            </p:cNvSpPr>
            <p:nvPr/>
          </p:nvSpPr>
          <p:spPr bwMode="auto">
            <a:xfrm>
              <a:off x="0" y="2349"/>
              <a:ext cx="5760" cy="1971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292929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0746" name="Line 68"/>
            <p:cNvSpPr>
              <a:spLocks noChangeShapeType="1"/>
            </p:cNvSpPr>
            <p:nvPr/>
          </p:nvSpPr>
          <p:spPr bwMode="auto">
            <a:xfrm>
              <a:off x="0" y="331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0747" name="Line 69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0748" name="AutoShape 70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47" y="3023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30749" name="AutoShape 71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3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30750" name="AutoShape 72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4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30751" name="AutoShape 73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56" y="3022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</p:grpSp>
      <p:sp>
        <p:nvSpPr>
          <p:cNvPr id="41999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363" y="4570413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Virulentie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42007" name="Rectangle 23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533400"/>
            <a:ext cx="7772400" cy="2500314"/>
          </a:xfrm>
        </p:spPr>
        <p:txBody>
          <a:bodyPr/>
          <a:lstStyle/>
          <a:p>
            <a:pPr algn="ctr"/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Aanvalskracht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oftewel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ziekmakend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vermogen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van MO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wordt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beschreven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onder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welke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term?</a:t>
            </a:r>
            <a:endParaRPr lang="en-US" altLang="nl-NL" dirty="0" smtClean="0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42008" name="AutoShape 2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075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insunentie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42009" name="AutoShape 2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79950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prevalentie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42010" name="AutoShape 2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92650" y="456882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incubatie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30728" name="Text Box 34"/>
          <p:cNvSpPr txBox="1">
            <a:spLocks noChangeArrowheads="1"/>
          </p:cNvSpPr>
          <p:nvPr/>
        </p:nvSpPr>
        <p:spPr bwMode="auto">
          <a:xfrm>
            <a:off x="6096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A</a:t>
            </a:r>
            <a:endParaRPr lang="en-US" altLang="nl-NL" sz="2800"/>
          </a:p>
        </p:txBody>
      </p:sp>
      <p:sp>
        <p:nvSpPr>
          <p:cNvPr id="30729" name="Text Box 35"/>
          <p:cNvSpPr txBox="1">
            <a:spLocks noChangeArrowheads="1"/>
          </p:cNvSpPr>
          <p:nvPr/>
        </p:nvSpPr>
        <p:spPr bwMode="auto">
          <a:xfrm>
            <a:off x="6096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C</a:t>
            </a:r>
            <a:endParaRPr lang="en-US" altLang="nl-NL" sz="2800"/>
          </a:p>
        </p:txBody>
      </p:sp>
      <p:sp>
        <p:nvSpPr>
          <p:cNvPr id="30730" name="Text Box 36"/>
          <p:cNvSpPr txBox="1">
            <a:spLocks noChangeArrowheads="1"/>
          </p:cNvSpPr>
          <p:nvPr/>
        </p:nvSpPr>
        <p:spPr bwMode="auto">
          <a:xfrm>
            <a:off x="51054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D</a:t>
            </a:r>
            <a:endParaRPr lang="en-US" altLang="nl-NL" sz="2800"/>
          </a:p>
        </p:txBody>
      </p:sp>
      <p:sp>
        <p:nvSpPr>
          <p:cNvPr id="30731" name="Text Box 37"/>
          <p:cNvSpPr txBox="1">
            <a:spLocks noChangeArrowheads="1"/>
          </p:cNvSpPr>
          <p:nvPr/>
        </p:nvSpPr>
        <p:spPr bwMode="auto">
          <a:xfrm>
            <a:off x="51054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B</a:t>
            </a:r>
            <a:endParaRPr lang="en-US" altLang="nl-NL" sz="2800"/>
          </a:p>
        </p:txBody>
      </p:sp>
      <p:sp>
        <p:nvSpPr>
          <p:cNvPr id="30732" name="Oval 5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chemeClr val="tx1"/>
                </a:solidFill>
              </a:rPr>
              <a:t>50/50</a:t>
            </a:r>
          </a:p>
        </p:txBody>
      </p:sp>
      <p:grpSp>
        <p:nvGrpSpPr>
          <p:cNvPr id="30733" name="Group 54"/>
          <p:cNvGrpSpPr>
            <a:grpSpLocks/>
          </p:cNvGrpSpPr>
          <p:nvPr/>
        </p:nvGrpSpPr>
        <p:grpSpPr bwMode="auto">
          <a:xfrm>
            <a:off x="1981200" y="3810000"/>
            <a:ext cx="666750" cy="635000"/>
            <a:chOff x="1065" y="2492"/>
            <a:chExt cx="420" cy="400"/>
          </a:xfrm>
        </p:grpSpPr>
        <p:pic>
          <p:nvPicPr>
            <p:cNvPr id="30743" name="Picture 5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00" y="2496"/>
              <a:ext cx="285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744" name="Freeform 56"/>
            <p:cNvSpPr>
              <a:spLocks/>
            </p:cNvSpPr>
            <p:nvPr/>
          </p:nvSpPr>
          <p:spPr bwMode="auto">
            <a:xfrm rot="2869560" flipH="1" flipV="1">
              <a:off x="889" y="2668"/>
              <a:ext cx="400" cy="47"/>
            </a:xfrm>
            <a:custGeom>
              <a:avLst/>
              <a:gdLst>
                <a:gd name="T0" fmla="*/ 0 w 3264"/>
                <a:gd name="T1" fmla="*/ 47 h 336"/>
                <a:gd name="T2" fmla="*/ 35 w 3264"/>
                <a:gd name="T3" fmla="*/ 0 h 336"/>
                <a:gd name="T4" fmla="*/ 71 w 3264"/>
                <a:gd name="T5" fmla="*/ 47 h 336"/>
                <a:gd name="T6" fmla="*/ 106 w 3264"/>
                <a:gd name="T7" fmla="*/ 0 h 336"/>
                <a:gd name="T8" fmla="*/ 135 w 3264"/>
                <a:gd name="T9" fmla="*/ 47 h 336"/>
                <a:gd name="T10" fmla="*/ 171 w 3264"/>
                <a:gd name="T11" fmla="*/ 0 h 336"/>
                <a:gd name="T12" fmla="*/ 200 w 3264"/>
                <a:gd name="T13" fmla="*/ 47 h 336"/>
                <a:gd name="T14" fmla="*/ 235 w 3264"/>
                <a:gd name="T15" fmla="*/ 0 h 336"/>
                <a:gd name="T16" fmla="*/ 265 w 3264"/>
                <a:gd name="T17" fmla="*/ 47 h 336"/>
                <a:gd name="T18" fmla="*/ 300 w 3264"/>
                <a:gd name="T19" fmla="*/ 0 h 336"/>
                <a:gd name="T20" fmla="*/ 335 w 3264"/>
                <a:gd name="T21" fmla="*/ 47 h 336"/>
                <a:gd name="T22" fmla="*/ 371 w 3264"/>
                <a:gd name="T23" fmla="*/ 0 h 336"/>
                <a:gd name="T24" fmla="*/ 400 w 3264"/>
                <a:gd name="T25" fmla="*/ 47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64" h="336">
                  <a:moveTo>
                    <a:pt x="0" y="336"/>
                  </a:moveTo>
                  <a:cubicBezTo>
                    <a:pt x="96" y="168"/>
                    <a:pt x="192" y="0"/>
                    <a:pt x="288" y="0"/>
                  </a:cubicBezTo>
                  <a:cubicBezTo>
                    <a:pt x="384" y="0"/>
                    <a:pt x="480" y="336"/>
                    <a:pt x="576" y="336"/>
                  </a:cubicBezTo>
                  <a:cubicBezTo>
                    <a:pt x="672" y="336"/>
                    <a:pt x="776" y="0"/>
                    <a:pt x="864" y="0"/>
                  </a:cubicBezTo>
                  <a:cubicBezTo>
                    <a:pt x="952" y="0"/>
                    <a:pt x="1016" y="336"/>
                    <a:pt x="1104" y="336"/>
                  </a:cubicBezTo>
                  <a:cubicBezTo>
                    <a:pt x="1192" y="336"/>
                    <a:pt x="1304" y="0"/>
                    <a:pt x="1392" y="0"/>
                  </a:cubicBezTo>
                  <a:cubicBezTo>
                    <a:pt x="1480" y="0"/>
                    <a:pt x="1544" y="336"/>
                    <a:pt x="1632" y="336"/>
                  </a:cubicBezTo>
                  <a:cubicBezTo>
                    <a:pt x="1720" y="336"/>
                    <a:pt x="1832" y="0"/>
                    <a:pt x="1920" y="0"/>
                  </a:cubicBezTo>
                  <a:cubicBezTo>
                    <a:pt x="2008" y="0"/>
                    <a:pt x="2072" y="336"/>
                    <a:pt x="2160" y="336"/>
                  </a:cubicBezTo>
                  <a:cubicBezTo>
                    <a:pt x="2248" y="336"/>
                    <a:pt x="2352" y="0"/>
                    <a:pt x="2448" y="0"/>
                  </a:cubicBezTo>
                  <a:cubicBezTo>
                    <a:pt x="2544" y="0"/>
                    <a:pt x="2640" y="336"/>
                    <a:pt x="2736" y="336"/>
                  </a:cubicBezTo>
                  <a:cubicBezTo>
                    <a:pt x="2832" y="336"/>
                    <a:pt x="2936" y="0"/>
                    <a:pt x="3024" y="0"/>
                  </a:cubicBezTo>
                  <a:cubicBezTo>
                    <a:pt x="3112" y="0"/>
                    <a:pt x="3188" y="168"/>
                    <a:pt x="3264" y="33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30734" name="Oval 5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002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  <p:grpSp>
        <p:nvGrpSpPr>
          <p:cNvPr id="30735" name="Group 58"/>
          <p:cNvGrpSpPr>
            <a:grpSpLocks/>
          </p:cNvGrpSpPr>
          <p:nvPr/>
        </p:nvGrpSpPr>
        <p:grpSpPr bwMode="auto">
          <a:xfrm>
            <a:off x="3209925" y="3879850"/>
            <a:ext cx="987425" cy="476250"/>
            <a:chOff x="3122" y="2628"/>
            <a:chExt cx="622" cy="300"/>
          </a:xfrm>
        </p:grpSpPr>
        <p:sp>
          <p:nvSpPr>
            <p:cNvPr id="30737" name="AutoShape 59"/>
            <p:cNvSpPr>
              <a:spLocks noChangeArrowheads="1"/>
            </p:cNvSpPr>
            <p:nvPr/>
          </p:nvSpPr>
          <p:spPr bwMode="auto">
            <a:xfrm flipV="1">
              <a:off x="3549" y="2722"/>
              <a:ext cx="195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30738" name="AutoShape 60"/>
            <p:cNvSpPr>
              <a:spLocks noChangeArrowheads="1"/>
            </p:cNvSpPr>
            <p:nvPr/>
          </p:nvSpPr>
          <p:spPr bwMode="auto">
            <a:xfrm flipV="1">
              <a:off x="3122" y="2722"/>
              <a:ext cx="196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30739" name="AutoShape 61"/>
            <p:cNvSpPr>
              <a:spLocks noChangeArrowheads="1"/>
            </p:cNvSpPr>
            <p:nvPr/>
          </p:nvSpPr>
          <p:spPr bwMode="auto">
            <a:xfrm flipV="1">
              <a:off x="3330" y="2736"/>
              <a:ext cx="201" cy="192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30740" name="Oval 62"/>
            <p:cNvSpPr>
              <a:spLocks noChangeArrowheads="1"/>
            </p:cNvSpPr>
            <p:nvPr/>
          </p:nvSpPr>
          <p:spPr bwMode="auto">
            <a:xfrm>
              <a:off x="3167" y="2628"/>
              <a:ext cx="101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0741" name="Oval 63"/>
            <p:cNvSpPr>
              <a:spLocks noChangeArrowheads="1"/>
            </p:cNvSpPr>
            <p:nvPr/>
          </p:nvSpPr>
          <p:spPr bwMode="auto">
            <a:xfrm>
              <a:off x="3587" y="2631"/>
              <a:ext cx="102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0742" name="Oval 64"/>
            <p:cNvSpPr>
              <a:spLocks noChangeArrowheads="1"/>
            </p:cNvSpPr>
            <p:nvPr/>
          </p:nvSpPr>
          <p:spPr bwMode="auto">
            <a:xfrm>
              <a:off x="3378" y="2640"/>
              <a:ext cx="102" cy="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</p:grpSp>
      <p:sp>
        <p:nvSpPr>
          <p:cNvPr id="30736" name="Oval 6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435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nk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9" grpId="0" animBg="1" autoUpdateAnimBg="0"/>
      <p:bldP spid="42007" grpId="0" build="p" autoUpdateAnimBg="0" advAuto="1000"/>
      <p:bldP spid="42008" grpId="0" animBg="1" autoUpdateAnimBg="0"/>
      <p:bldP spid="42009" grpId="0" animBg="1" autoUpdateAnimBg="0"/>
      <p:bldP spid="42010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66"/>
          <p:cNvGrpSpPr>
            <a:grpSpLocks/>
          </p:cNvGrpSpPr>
          <p:nvPr/>
        </p:nvGrpSpPr>
        <p:grpSpPr bwMode="auto">
          <a:xfrm>
            <a:off x="0" y="3500438"/>
            <a:ext cx="9144000" cy="3128962"/>
            <a:chOff x="0" y="2349"/>
            <a:chExt cx="5760" cy="1971"/>
          </a:xfrm>
        </p:grpSpPr>
        <p:sp>
          <p:nvSpPr>
            <p:cNvPr id="31769" name="Rectangle 67"/>
            <p:cNvSpPr>
              <a:spLocks noChangeArrowheads="1"/>
            </p:cNvSpPr>
            <p:nvPr/>
          </p:nvSpPr>
          <p:spPr bwMode="auto">
            <a:xfrm>
              <a:off x="0" y="2349"/>
              <a:ext cx="5760" cy="1971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292929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1770" name="Line 68"/>
            <p:cNvSpPr>
              <a:spLocks noChangeShapeType="1"/>
            </p:cNvSpPr>
            <p:nvPr/>
          </p:nvSpPr>
          <p:spPr bwMode="auto">
            <a:xfrm>
              <a:off x="0" y="331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1771" name="Line 69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1772" name="AutoShape 70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47" y="3023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31773" name="AutoShape 71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3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31774" name="AutoShape 72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4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31775" name="AutoShape 73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56" y="3022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</p:grpSp>
      <p:sp>
        <p:nvSpPr>
          <p:cNvPr id="41999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363" y="4570413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smtClean="0">
                <a:solidFill>
                  <a:srgbClr val="FFCC00"/>
                </a:solidFill>
              </a:rPr>
              <a:t>Porte </a:t>
            </a:r>
            <a:r>
              <a:rPr lang="en-US" altLang="nl-NL" sz="2400" dirty="0" err="1" smtClean="0">
                <a:solidFill>
                  <a:srgbClr val="FFCC00"/>
                </a:solidFill>
              </a:rPr>
              <a:t>d’entree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42007" name="Rectangle 23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533400"/>
            <a:ext cx="7772400" cy="2676526"/>
          </a:xfrm>
        </p:spPr>
        <p:txBody>
          <a:bodyPr/>
          <a:lstStyle/>
          <a:p>
            <a:pPr algn="ctr"/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Als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een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wondje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aan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het been wondrous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veroorzaakt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,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dan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wordt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het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wondje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……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genoemd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?</a:t>
            </a:r>
            <a:endParaRPr lang="en-US" altLang="nl-NL" dirty="0" smtClean="0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42008" name="AutoShape 2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075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000" dirty="0" err="1" smtClean="0">
                <a:solidFill>
                  <a:srgbClr val="FFCC00"/>
                </a:solidFill>
              </a:rPr>
              <a:t>Besmettingsweg</a:t>
            </a:r>
            <a:endParaRPr lang="en-US" altLang="nl-NL" sz="2000" dirty="0">
              <a:solidFill>
                <a:schemeClr val="tx2"/>
              </a:solidFill>
            </a:endParaRPr>
          </a:p>
        </p:txBody>
      </p:sp>
      <p:sp>
        <p:nvSpPr>
          <p:cNvPr id="42009" name="AutoShape 2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79950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Gastheer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42010" name="AutoShape 2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92650" y="456882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Besmettingsbron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31752" name="Text Box 34"/>
          <p:cNvSpPr txBox="1">
            <a:spLocks noChangeArrowheads="1"/>
          </p:cNvSpPr>
          <p:nvPr/>
        </p:nvSpPr>
        <p:spPr bwMode="auto">
          <a:xfrm>
            <a:off x="6096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A</a:t>
            </a:r>
            <a:endParaRPr lang="en-US" altLang="nl-NL" sz="2800"/>
          </a:p>
        </p:txBody>
      </p:sp>
      <p:sp>
        <p:nvSpPr>
          <p:cNvPr id="31753" name="Text Box 35"/>
          <p:cNvSpPr txBox="1">
            <a:spLocks noChangeArrowheads="1"/>
          </p:cNvSpPr>
          <p:nvPr/>
        </p:nvSpPr>
        <p:spPr bwMode="auto">
          <a:xfrm>
            <a:off x="6096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C</a:t>
            </a:r>
            <a:endParaRPr lang="en-US" altLang="nl-NL" sz="2800"/>
          </a:p>
        </p:txBody>
      </p:sp>
      <p:sp>
        <p:nvSpPr>
          <p:cNvPr id="31754" name="Text Box 36"/>
          <p:cNvSpPr txBox="1">
            <a:spLocks noChangeArrowheads="1"/>
          </p:cNvSpPr>
          <p:nvPr/>
        </p:nvSpPr>
        <p:spPr bwMode="auto">
          <a:xfrm>
            <a:off x="51054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D</a:t>
            </a:r>
            <a:endParaRPr lang="en-US" altLang="nl-NL" sz="2800"/>
          </a:p>
        </p:txBody>
      </p:sp>
      <p:sp>
        <p:nvSpPr>
          <p:cNvPr id="31755" name="Text Box 37"/>
          <p:cNvSpPr txBox="1">
            <a:spLocks noChangeArrowheads="1"/>
          </p:cNvSpPr>
          <p:nvPr/>
        </p:nvSpPr>
        <p:spPr bwMode="auto">
          <a:xfrm>
            <a:off x="51054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B</a:t>
            </a:r>
            <a:endParaRPr lang="en-US" altLang="nl-NL" sz="2800"/>
          </a:p>
        </p:txBody>
      </p:sp>
      <p:sp>
        <p:nvSpPr>
          <p:cNvPr id="31756" name="Oval 5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chemeClr val="tx1"/>
                </a:solidFill>
              </a:rPr>
              <a:t>50/50</a:t>
            </a:r>
          </a:p>
        </p:txBody>
      </p:sp>
      <p:grpSp>
        <p:nvGrpSpPr>
          <p:cNvPr id="31757" name="Group 54"/>
          <p:cNvGrpSpPr>
            <a:grpSpLocks/>
          </p:cNvGrpSpPr>
          <p:nvPr/>
        </p:nvGrpSpPr>
        <p:grpSpPr bwMode="auto">
          <a:xfrm>
            <a:off x="1981200" y="3810000"/>
            <a:ext cx="666750" cy="635000"/>
            <a:chOff x="1065" y="2492"/>
            <a:chExt cx="420" cy="400"/>
          </a:xfrm>
        </p:grpSpPr>
        <p:pic>
          <p:nvPicPr>
            <p:cNvPr id="31767" name="Picture 5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00" y="2496"/>
              <a:ext cx="285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1768" name="Freeform 56"/>
            <p:cNvSpPr>
              <a:spLocks/>
            </p:cNvSpPr>
            <p:nvPr/>
          </p:nvSpPr>
          <p:spPr bwMode="auto">
            <a:xfrm rot="2869560" flipH="1" flipV="1">
              <a:off x="889" y="2668"/>
              <a:ext cx="400" cy="47"/>
            </a:xfrm>
            <a:custGeom>
              <a:avLst/>
              <a:gdLst>
                <a:gd name="T0" fmla="*/ 0 w 3264"/>
                <a:gd name="T1" fmla="*/ 47 h 336"/>
                <a:gd name="T2" fmla="*/ 35 w 3264"/>
                <a:gd name="T3" fmla="*/ 0 h 336"/>
                <a:gd name="T4" fmla="*/ 71 w 3264"/>
                <a:gd name="T5" fmla="*/ 47 h 336"/>
                <a:gd name="T6" fmla="*/ 106 w 3264"/>
                <a:gd name="T7" fmla="*/ 0 h 336"/>
                <a:gd name="T8" fmla="*/ 135 w 3264"/>
                <a:gd name="T9" fmla="*/ 47 h 336"/>
                <a:gd name="T10" fmla="*/ 171 w 3264"/>
                <a:gd name="T11" fmla="*/ 0 h 336"/>
                <a:gd name="T12" fmla="*/ 200 w 3264"/>
                <a:gd name="T13" fmla="*/ 47 h 336"/>
                <a:gd name="T14" fmla="*/ 235 w 3264"/>
                <a:gd name="T15" fmla="*/ 0 h 336"/>
                <a:gd name="T16" fmla="*/ 265 w 3264"/>
                <a:gd name="T17" fmla="*/ 47 h 336"/>
                <a:gd name="T18" fmla="*/ 300 w 3264"/>
                <a:gd name="T19" fmla="*/ 0 h 336"/>
                <a:gd name="T20" fmla="*/ 335 w 3264"/>
                <a:gd name="T21" fmla="*/ 47 h 336"/>
                <a:gd name="T22" fmla="*/ 371 w 3264"/>
                <a:gd name="T23" fmla="*/ 0 h 336"/>
                <a:gd name="T24" fmla="*/ 400 w 3264"/>
                <a:gd name="T25" fmla="*/ 47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64" h="336">
                  <a:moveTo>
                    <a:pt x="0" y="336"/>
                  </a:moveTo>
                  <a:cubicBezTo>
                    <a:pt x="96" y="168"/>
                    <a:pt x="192" y="0"/>
                    <a:pt x="288" y="0"/>
                  </a:cubicBezTo>
                  <a:cubicBezTo>
                    <a:pt x="384" y="0"/>
                    <a:pt x="480" y="336"/>
                    <a:pt x="576" y="336"/>
                  </a:cubicBezTo>
                  <a:cubicBezTo>
                    <a:pt x="672" y="336"/>
                    <a:pt x="776" y="0"/>
                    <a:pt x="864" y="0"/>
                  </a:cubicBezTo>
                  <a:cubicBezTo>
                    <a:pt x="952" y="0"/>
                    <a:pt x="1016" y="336"/>
                    <a:pt x="1104" y="336"/>
                  </a:cubicBezTo>
                  <a:cubicBezTo>
                    <a:pt x="1192" y="336"/>
                    <a:pt x="1304" y="0"/>
                    <a:pt x="1392" y="0"/>
                  </a:cubicBezTo>
                  <a:cubicBezTo>
                    <a:pt x="1480" y="0"/>
                    <a:pt x="1544" y="336"/>
                    <a:pt x="1632" y="336"/>
                  </a:cubicBezTo>
                  <a:cubicBezTo>
                    <a:pt x="1720" y="336"/>
                    <a:pt x="1832" y="0"/>
                    <a:pt x="1920" y="0"/>
                  </a:cubicBezTo>
                  <a:cubicBezTo>
                    <a:pt x="2008" y="0"/>
                    <a:pt x="2072" y="336"/>
                    <a:pt x="2160" y="336"/>
                  </a:cubicBezTo>
                  <a:cubicBezTo>
                    <a:pt x="2248" y="336"/>
                    <a:pt x="2352" y="0"/>
                    <a:pt x="2448" y="0"/>
                  </a:cubicBezTo>
                  <a:cubicBezTo>
                    <a:pt x="2544" y="0"/>
                    <a:pt x="2640" y="336"/>
                    <a:pt x="2736" y="336"/>
                  </a:cubicBezTo>
                  <a:cubicBezTo>
                    <a:pt x="2832" y="336"/>
                    <a:pt x="2936" y="0"/>
                    <a:pt x="3024" y="0"/>
                  </a:cubicBezTo>
                  <a:cubicBezTo>
                    <a:pt x="3112" y="0"/>
                    <a:pt x="3188" y="168"/>
                    <a:pt x="3264" y="33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31758" name="Oval 5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002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  <p:grpSp>
        <p:nvGrpSpPr>
          <p:cNvPr id="31759" name="Group 58"/>
          <p:cNvGrpSpPr>
            <a:grpSpLocks/>
          </p:cNvGrpSpPr>
          <p:nvPr/>
        </p:nvGrpSpPr>
        <p:grpSpPr bwMode="auto">
          <a:xfrm>
            <a:off x="3209925" y="3879850"/>
            <a:ext cx="987425" cy="476250"/>
            <a:chOff x="3122" y="2628"/>
            <a:chExt cx="622" cy="300"/>
          </a:xfrm>
        </p:grpSpPr>
        <p:sp>
          <p:nvSpPr>
            <p:cNvPr id="31761" name="AutoShape 59"/>
            <p:cNvSpPr>
              <a:spLocks noChangeArrowheads="1"/>
            </p:cNvSpPr>
            <p:nvPr/>
          </p:nvSpPr>
          <p:spPr bwMode="auto">
            <a:xfrm flipV="1">
              <a:off x="3549" y="2722"/>
              <a:ext cx="195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31762" name="AutoShape 60"/>
            <p:cNvSpPr>
              <a:spLocks noChangeArrowheads="1"/>
            </p:cNvSpPr>
            <p:nvPr/>
          </p:nvSpPr>
          <p:spPr bwMode="auto">
            <a:xfrm flipV="1">
              <a:off x="3122" y="2722"/>
              <a:ext cx="196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31763" name="AutoShape 61"/>
            <p:cNvSpPr>
              <a:spLocks noChangeArrowheads="1"/>
            </p:cNvSpPr>
            <p:nvPr/>
          </p:nvSpPr>
          <p:spPr bwMode="auto">
            <a:xfrm flipV="1">
              <a:off x="3330" y="2736"/>
              <a:ext cx="201" cy="192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31764" name="Oval 62"/>
            <p:cNvSpPr>
              <a:spLocks noChangeArrowheads="1"/>
            </p:cNvSpPr>
            <p:nvPr/>
          </p:nvSpPr>
          <p:spPr bwMode="auto">
            <a:xfrm>
              <a:off x="3167" y="2628"/>
              <a:ext cx="101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1765" name="Oval 63"/>
            <p:cNvSpPr>
              <a:spLocks noChangeArrowheads="1"/>
            </p:cNvSpPr>
            <p:nvPr/>
          </p:nvSpPr>
          <p:spPr bwMode="auto">
            <a:xfrm>
              <a:off x="3587" y="2631"/>
              <a:ext cx="102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1766" name="Oval 64"/>
            <p:cNvSpPr>
              <a:spLocks noChangeArrowheads="1"/>
            </p:cNvSpPr>
            <p:nvPr/>
          </p:nvSpPr>
          <p:spPr bwMode="auto">
            <a:xfrm>
              <a:off x="3378" y="2640"/>
              <a:ext cx="102" cy="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</p:grpSp>
      <p:sp>
        <p:nvSpPr>
          <p:cNvPr id="31760" name="Oval 6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435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nk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9" grpId="0" animBg="1" autoUpdateAnimBg="0"/>
      <p:bldP spid="42007" grpId="0" build="p" autoUpdateAnimBg="0" advAuto="1000"/>
      <p:bldP spid="42008" grpId="0" animBg="1" autoUpdateAnimBg="0"/>
      <p:bldP spid="42009" grpId="0" animBg="1" autoUpdateAnimBg="0"/>
      <p:bldP spid="42010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571875" y="48752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15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14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4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13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5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12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6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11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7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10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8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9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9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8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80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20574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7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81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6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82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32783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4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84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3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85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2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86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87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$1 Million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88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$500,000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89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$250,000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90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$125,000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91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$64,000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92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$32,000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93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$16,000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94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$8,000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95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$4,000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96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97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$1,000</a:t>
            </a:r>
          </a:p>
        </p:txBody>
      </p:sp>
      <p:sp>
        <p:nvSpPr>
          <p:cNvPr id="32798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$500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99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$300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800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801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802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803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804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805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806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807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808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809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810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811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812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813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814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815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816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266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818" name="Pijl: rechts 1"/>
          <p:cNvSpPr>
            <a:spLocks noChangeArrowheads="1"/>
          </p:cNvSpPr>
          <p:nvPr/>
        </p:nvSpPr>
        <p:spPr bwMode="auto">
          <a:xfrm>
            <a:off x="990600" y="3538538"/>
            <a:ext cx="2514600" cy="484187"/>
          </a:xfrm>
          <a:prstGeom prst="rightArrow">
            <a:avLst>
              <a:gd name="adj1" fmla="val 50000"/>
              <a:gd name="adj2" fmla="val 50035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6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altLang="nl-NL" smtClean="0"/>
              <a:t>Hulplijntjes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816850" cy="2554288"/>
          </a:xfrm>
        </p:spPr>
        <p:txBody>
          <a:bodyPr/>
          <a:lstStyle/>
          <a:p>
            <a:pPr algn="l"/>
            <a:r>
              <a:rPr lang="en-US" altLang="nl-NL" sz="3200" smtClean="0"/>
              <a:t>“15 seconden om overleg te plegen met klasgenoot…”</a:t>
            </a:r>
          </a:p>
        </p:txBody>
      </p:sp>
      <p:sp>
        <p:nvSpPr>
          <p:cNvPr id="25604" name="Rectangle 4">
            <a:hlinkClick r:id="" action="ppaction://hlinkshowjump?jump=lastslideviewed"/>
          </p:cNvPr>
          <p:cNvSpPr>
            <a:spLocks noChangeArrowheads="1"/>
          </p:cNvSpPr>
          <p:nvPr/>
        </p:nvSpPr>
        <p:spPr bwMode="auto">
          <a:xfrm>
            <a:off x="5257800" y="5715000"/>
            <a:ext cx="3441700" cy="892175"/>
          </a:xfrm>
          <a:prstGeom prst="rect">
            <a:avLst/>
          </a:prstGeom>
          <a:solidFill>
            <a:schemeClr val="bg2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chemeClr val="tx1"/>
                </a:solidFill>
              </a:rPr>
              <a:t>Return to the Question</a:t>
            </a:r>
          </a:p>
        </p:txBody>
      </p:sp>
      <p:sp>
        <p:nvSpPr>
          <p:cNvPr id="6149" name="Line 19"/>
          <p:cNvSpPr>
            <a:spLocks noChangeShapeType="1"/>
          </p:cNvSpPr>
          <p:nvPr/>
        </p:nvSpPr>
        <p:spPr bwMode="auto">
          <a:xfrm>
            <a:off x="685800" y="1600200"/>
            <a:ext cx="76962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grpSp>
        <p:nvGrpSpPr>
          <p:cNvPr id="6150" name="Group 20"/>
          <p:cNvGrpSpPr>
            <a:grpSpLocks/>
          </p:cNvGrpSpPr>
          <p:nvPr/>
        </p:nvGrpSpPr>
        <p:grpSpPr bwMode="auto">
          <a:xfrm>
            <a:off x="6019800" y="533400"/>
            <a:ext cx="2286000" cy="1260475"/>
            <a:chOff x="3792" y="288"/>
            <a:chExt cx="1440" cy="794"/>
          </a:xfrm>
        </p:grpSpPr>
        <p:sp>
          <p:nvSpPr>
            <p:cNvPr id="6151" name="Oval 17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792" y="288"/>
              <a:ext cx="1440" cy="762"/>
            </a:xfrm>
            <a:prstGeom prst="ellipse">
              <a:avLst/>
            </a:prstGeom>
            <a:solidFill>
              <a:schemeClr val="bg2"/>
            </a:solidFill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grpSp>
          <p:nvGrpSpPr>
            <p:cNvPr id="6152" name="Group 14"/>
            <p:cNvGrpSpPr>
              <a:grpSpLocks/>
            </p:cNvGrpSpPr>
            <p:nvPr/>
          </p:nvGrpSpPr>
          <p:grpSpPr bwMode="auto">
            <a:xfrm>
              <a:off x="4216" y="376"/>
              <a:ext cx="741" cy="706"/>
              <a:chOff x="1065" y="2492"/>
              <a:chExt cx="420" cy="400"/>
            </a:xfrm>
          </p:grpSpPr>
          <p:pic>
            <p:nvPicPr>
              <p:cNvPr id="6153" name="Picture 1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V="1">
                <a:off x="1200" y="2496"/>
                <a:ext cx="285" cy="3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154" name="Freeform 16"/>
              <p:cNvSpPr>
                <a:spLocks/>
              </p:cNvSpPr>
              <p:nvPr/>
            </p:nvSpPr>
            <p:spPr bwMode="auto">
              <a:xfrm rot="2869560" flipH="1" flipV="1">
                <a:off x="889" y="2668"/>
                <a:ext cx="400" cy="47"/>
              </a:xfrm>
              <a:custGeom>
                <a:avLst/>
                <a:gdLst>
                  <a:gd name="T0" fmla="*/ 0 w 3264"/>
                  <a:gd name="T1" fmla="*/ 47 h 336"/>
                  <a:gd name="T2" fmla="*/ 35 w 3264"/>
                  <a:gd name="T3" fmla="*/ 0 h 336"/>
                  <a:gd name="T4" fmla="*/ 71 w 3264"/>
                  <a:gd name="T5" fmla="*/ 47 h 336"/>
                  <a:gd name="T6" fmla="*/ 106 w 3264"/>
                  <a:gd name="T7" fmla="*/ 0 h 336"/>
                  <a:gd name="T8" fmla="*/ 135 w 3264"/>
                  <a:gd name="T9" fmla="*/ 47 h 336"/>
                  <a:gd name="T10" fmla="*/ 171 w 3264"/>
                  <a:gd name="T11" fmla="*/ 0 h 336"/>
                  <a:gd name="T12" fmla="*/ 200 w 3264"/>
                  <a:gd name="T13" fmla="*/ 47 h 336"/>
                  <a:gd name="T14" fmla="*/ 235 w 3264"/>
                  <a:gd name="T15" fmla="*/ 0 h 336"/>
                  <a:gd name="T16" fmla="*/ 265 w 3264"/>
                  <a:gd name="T17" fmla="*/ 47 h 336"/>
                  <a:gd name="T18" fmla="*/ 300 w 3264"/>
                  <a:gd name="T19" fmla="*/ 0 h 336"/>
                  <a:gd name="T20" fmla="*/ 335 w 3264"/>
                  <a:gd name="T21" fmla="*/ 47 h 336"/>
                  <a:gd name="T22" fmla="*/ 371 w 3264"/>
                  <a:gd name="T23" fmla="*/ 0 h 336"/>
                  <a:gd name="T24" fmla="*/ 400 w 3264"/>
                  <a:gd name="T25" fmla="*/ 47 h 3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264" h="336">
                    <a:moveTo>
                      <a:pt x="0" y="336"/>
                    </a:moveTo>
                    <a:cubicBezTo>
                      <a:pt x="96" y="168"/>
                      <a:pt x="192" y="0"/>
                      <a:pt x="288" y="0"/>
                    </a:cubicBezTo>
                    <a:cubicBezTo>
                      <a:pt x="384" y="0"/>
                      <a:pt x="480" y="336"/>
                      <a:pt x="576" y="336"/>
                    </a:cubicBezTo>
                    <a:cubicBezTo>
                      <a:pt x="672" y="336"/>
                      <a:pt x="776" y="0"/>
                      <a:pt x="864" y="0"/>
                    </a:cubicBezTo>
                    <a:cubicBezTo>
                      <a:pt x="952" y="0"/>
                      <a:pt x="1016" y="336"/>
                      <a:pt x="1104" y="336"/>
                    </a:cubicBezTo>
                    <a:cubicBezTo>
                      <a:pt x="1192" y="336"/>
                      <a:pt x="1304" y="0"/>
                      <a:pt x="1392" y="0"/>
                    </a:cubicBezTo>
                    <a:cubicBezTo>
                      <a:pt x="1480" y="0"/>
                      <a:pt x="1544" y="336"/>
                      <a:pt x="1632" y="336"/>
                    </a:cubicBezTo>
                    <a:cubicBezTo>
                      <a:pt x="1720" y="336"/>
                      <a:pt x="1832" y="0"/>
                      <a:pt x="1920" y="0"/>
                    </a:cubicBezTo>
                    <a:cubicBezTo>
                      <a:pt x="2008" y="0"/>
                      <a:pt x="2072" y="336"/>
                      <a:pt x="2160" y="336"/>
                    </a:cubicBezTo>
                    <a:cubicBezTo>
                      <a:pt x="2248" y="336"/>
                      <a:pt x="2352" y="0"/>
                      <a:pt x="2448" y="0"/>
                    </a:cubicBezTo>
                    <a:cubicBezTo>
                      <a:pt x="2544" y="0"/>
                      <a:pt x="2640" y="336"/>
                      <a:pt x="2736" y="336"/>
                    </a:cubicBezTo>
                    <a:cubicBezTo>
                      <a:pt x="2832" y="336"/>
                      <a:pt x="2936" y="0"/>
                      <a:pt x="3024" y="0"/>
                    </a:cubicBezTo>
                    <a:cubicBezTo>
                      <a:pt x="3112" y="0"/>
                      <a:pt x="3188" y="168"/>
                      <a:pt x="3264" y="336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 advAuto="0"/>
      <p:bldP spid="25604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66"/>
          <p:cNvGrpSpPr>
            <a:grpSpLocks/>
          </p:cNvGrpSpPr>
          <p:nvPr/>
        </p:nvGrpSpPr>
        <p:grpSpPr bwMode="auto">
          <a:xfrm>
            <a:off x="0" y="3500438"/>
            <a:ext cx="9144000" cy="3128962"/>
            <a:chOff x="0" y="2349"/>
            <a:chExt cx="5760" cy="1971"/>
          </a:xfrm>
        </p:grpSpPr>
        <p:sp>
          <p:nvSpPr>
            <p:cNvPr id="33817" name="Rectangle 67"/>
            <p:cNvSpPr>
              <a:spLocks noChangeArrowheads="1"/>
            </p:cNvSpPr>
            <p:nvPr/>
          </p:nvSpPr>
          <p:spPr bwMode="auto">
            <a:xfrm>
              <a:off x="0" y="2349"/>
              <a:ext cx="5760" cy="1971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292929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18" name="Line 68"/>
            <p:cNvSpPr>
              <a:spLocks noChangeShapeType="1"/>
            </p:cNvSpPr>
            <p:nvPr/>
          </p:nvSpPr>
          <p:spPr bwMode="auto">
            <a:xfrm>
              <a:off x="0" y="331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3819" name="Line 69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3820" name="AutoShape 70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47" y="3023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33821" name="AutoShape 71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3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33822" name="AutoShape 72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4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33823" name="AutoShape 73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56" y="3022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</p:grpSp>
      <p:sp>
        <p:nvSpPr>
          <p:cNvPr id="39951" name="AutoShap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363" y="4570413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Intertrigo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39959" name="Rectangle 23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533400"/>
            <a:ext cx="7772400" cy="2157413"/>
          </a:xfrm>
        </p:spPr>
        <p:txBody>
          <a:bodyPr/>
          <a:lstStyle/>
          <a:p>
            <a:pPr algn="ctr"/>
            <a:r>
              <a:rPr lang="en-US" altLang="nl-NL" dirty="0" smtClean="0">
                <a:solidFill>
                  <a:srgbClr val="FF0000"/>
                </a:solidFill>
              </a:rPr>
              <a:t>Ander </a:t>
            </a:r>
            <a:r>
              <a:rPr lang="en-US" altLang="nl-NL" dirty="0" err="1" smtClean="0">
                <a:solidFill>
                  <a:srgbClr val="FF0000"/>
                </a:solidFill>
              </a:rPr>
              <a:t>woord</a:t>
            </a:r>
            <a:r>
              <a:rPr lang="en-US" altLang="nl-NL" dirty="0" smtClean="0">
                <a:solidFill>
                  <a:srgbClr val="FF0000"/>
                </a:solidFill>
              </a:rPr>
              <a:t> </a:t>
            </a:r>
            <a:r>
              <a:rPr lang="en-US" altLang="nl-NL" dirty="0" err="1" smtClean="0">
                <a:solidFill>
                  <a:srgbClr val="FF0000"/>
                </a:solidFill>
              </a:rPr>
              <a:t>voor</a:t>
            </a:r>
            <a:r>
              <a:rPr lang="en-US" altLang="nl-NL" dirty="0" smtClean="0">
                <a:solidFill>
                  <a:srgbClr val="FF0000"/>
                </a:solidFill>
              </a:rPr>
              <a:t> “</a:t>
            </a:r>
            <a:r>
              <a:rPr lang="en-US" altLang="nl-NL" dirty="0" err="1" smtClean="0">
                <a:solidFill>
                  <a:srgbClr val="FF0000"/>
                </a:solidFill>
              </a:rPr>
              <a:t>Griep</a:t>
            </a:r>
            <a:r>
              <a:rPr lang="en-US" altLang="nl-NL" dirty="0" smtClean="0">
                <a:solidFill>
                  <a:srgbClr val="FF0000"/>
                </a:solidFill>
              </a:rPr>
              <a:t>”?</a:t>
            </a:r>
            <a:endParaRPr lang="en-US" altLang="nl-NL" dirty="0" smtClean="0">
              <a:solidFill>
                <a:srgbClr val="FF0000"/>
              </a:solidFill>
            </a:endParaRPr>
          </a:p>
        </p:txBody>
      </p:sp>
      <p:sp>
        <p:nvSpPr>
          <p:cNvPr id="39960" name="AutoShape 2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075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smtClean="0">
                <a:solidFill>
                  <a:srgbClr val="FFCC00"/>
                </a:solidFill>
              </a:rPr>
              <a:t>Malaria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39961" name="AutoShape 2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79950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Maleana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39962" name="AutoShape 2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92650" y="456882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smtClean="0">
                <a:solidFill>
                  <a:srgbClr val="FFCC00"/>
                </a:solidFill>
              </a:rPr>
              <a:t>Influenza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33800" name="Text Box 34"/>
          <p:cNvSpPr txBox="1">
            <a:spLocks noChangeArrowheads="1"/>
          </p:cNvSpPr>
          <p:nvPr/>
        </p:nvSpPr>
        <p:spPr bwMode="auto">
          <a:xfrm>
            <a:off x="6096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A</a:t>
            </a:r>
            <a:endParaRPr lang="en-US" altLang="nl-NL" sz="2800"/>
          </a:p>
        </p:txBody>
      </p:sp>
      <p:sp>
        <p:nvSpPr>
          <p:cNvPr id="33801" name="Text Box 35"/>
          <p:cNvSpPr txBox="1">
            <a:spLocks noChangeArrowheads="1"/>
          </p:cNvSpPr>
          <p:nvPr/>
        </p:nvSpPr>
        <p:spPr bwMode="auto">
          <a:xfrm>
            <a:off x="6096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C</a:t>
            </a:r>
            <a:endParaRPr lang="en-US" altLang="nl-NL" sz="2800"/>
          </a:p>
        </p:txBody>
      </p:sp>
      <p:sp>
        <p:nvSpPr>
          <p:cNvPr id="33802" name="Text Box 36"/>
          <p:cNvSpPr txBox="1">
            <a:spLocks noChangeArrowheads="1"/>
          </p:cNvSpPr>
          <p:nvPr/>
        </p:nvSpPr>
        <p:spPr bwMode="auto">
          <a:xfrm>
            <a:off x="51054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D</a:t>
            </a:r>
            <a:endParaRPr lang="en-US" altLang="nl-NL" sz="2800"/>
          </a:p>
        </p:txBody>
      </p:sp>
      <p:sp>
        <p:nvSpPr>
          <p:cNvPr id="33803" name="Text Box 37"/>
          <p:cNvSpPr txBox="1">
            <a:spLocks noChangeArrowheads="1"/>
          </p:cNvSpPr>
          <p:nvPr/>
        </p:nvSpPr>
        <p:spPr bwMode="auto">
          <a:xfrm>
            <a:off x="51054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B</a:t>
            </a:r>
            <a:endParaRPr lang="en-US" altLang="nl-NL" sz="2800"/>
          </a:p>
        </p:txBody>
      </p:sp>
      <p:sp>
        <p:nvSpPr>
          <p:cNvPr id="33804" name="Oval 5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chemeClr val="tx1"/>
                </a:solidFill>
              </a:rPr>
              <a:t>50/50</a:t>
            </a:r>
          </a:p>
        </p:txBody>
      </p:sp>
      <p:grpSp>
        <p:nvGrpSpPr>
          <p:cNvPr id="33805" name="Group 54"/>
          <p:cNvGrpSpPr>
            <a:grpSpLocks/>
          </p:cNvGrpSpPr>
          <p:nvPr/>
        </p:nvGrpSpPr>
        <p:grpSpPr bwMode="auto">
          <a:xfrm>
            <a:off x="1981200" y="3810000"/>
            <a:ext cx="666750" cy="635000"/>
            <a:chOff x="1065" y="2492"/>
            <a:chExt cx="420" cy="400"/>
          </a:xfrm>
        </p:grpSpPr>
        <p:pic>
          <p:nvPicPr>
            <p:cNvPr id="33815" name="Picture 5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00" y="2496"/>
              <a:ext cx="285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3816" name="Freeform 56"/>
            <p:cNvSpPr>
              <a:spLocks/>
            </p:cNvSpPr>
            <p:nvPr/>
          </p:nvSpPr>
          <p:spPr bwMode="auto">
            <a:xfrm rot="2869560" flipH="1" flipV="1">
              <a:off x="889" y="2668"/>
              <a:ext cx="400" cy="47"/>
            </a:xfrm>
            <a:custGeom>
              <a:avLst/>
              <a:gdLst>
                <a:gd name="T0" fmla="*/ 0 w 3264"/>
                <a:gd name="T1" fmla="*/ 47 h 336"/>
                <a:gd name="T2" fmla="*/ 35 w 3264"/>
                <a:gd name="T3" fmla="*/ 0 h 336"/>
                <a:gd name="T4" fmla="*/ 71 w 3264"/>
                <a:gd name="T5" fmla="*/ 47 h 336"/>
                <a:gd name="T6" fmla="*/ 106 w 3264"/>
                <a:gd name="T7" fmla="*/ 0 h 336"/>
                <a:gd name="T8" fmla="*/ 135 w 3264"/>
                <a:gd name="T9" fmla="*/ 47 h 336"/>
                <a:gd name="T10" fmla="*/ 171 w 3264"/>
                <a:gd name="T11" fmla="*/ 0 h 336"/>
                <a:gd name="T12" fmla="*/ 200 w 3264"/>
                <a:gd name="T13" fmla="*/ 47 h 336"/>
                <a:gd name="T14" fmla="*/ 235 w 3264"/>
                <a:gd name="T15" fmla="*/ 0 h 336"/>
                <a:gd name="T16" fmla="*/ 265 w 3264"/>
                <a:gd name="T17" fmla="*/ 47 h 336"/>
                <a:gd name="T18" fmla="*/ 300 w 3264"/>
                <a:gd name="T19" fmla="*/ 0 h 336"/>
                <a:gd name="T20" fmla="*/ 335 w 3264"/>
                <a:gd name="T21" fmla="*/ 47 h 336"/>
                <a:gd name="T22" fmla="*/ 371 w 3264"/>
                <a:gd name="T23" fmla="*/ 0 h 336"/>
                <a:gd name="T24" fmla="*/ 400 w 3264"/>
                <a:gd name="T25" fmla="*/ 47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64" h="336">
                  <a:moveTo>
                    <a:pt x="0" y="336"/>
                  </a:moveTo>
                  <a:cubicBezTo>
                    <a:pt x="96" y="168"/>
                    <a:pt x="192" y="0"/>
                    <a:pt x="288" y="0"/>
                  </a:cubicBezTo>
                  <a:cubicBezTo>
                    <a:pt x="384" y="0"/>
                    <a:pt x="480" y="336"/>
                    <a:pt x="576" y="336"/>
                  </a:cubicBezTo>
                  <a:cubicBezTo>
                    <a:pt x="672" y="336"/>
                    <a:pt x="776" y="0"/>
                    <a:pt x="864" y="0"/>
                  </a:cubicBezTo>
                  <a:cubicBezTo>
                    <a:pt x="952" y="0"/>
                    <a:pt x="1016" y="336"/>
                    <a:pt x="1104" y="336"/>
                  </a:cubicBezTo>
                  <a:cubicBezTo>
                    <a:pt x="1192" y="336"/>
                    <a:pt x="1304" y="0"/>
                    <a:pt x="1392" y="0"/>
                  </a:cubicBezTo>
                  <a:cubicBezTo>
                    <a:pt x="1480" y="0"/>
                    <a:pt x="1544" y="336"/>
                    <a:pt x="1632" y="336"/>
                  </a:cubicBezTo>
                  <a:cubicBezTo>
                    <a:pt x="1720" y="336"/>
                    <a:pt x="1832" y="0"/>
                    <a:pt x="1920" y="0"/>
                  </a:cubicBezTo>
                  <a:cubicBezTo>
                    <a:pt x="2008" y="0"/>
                    <a:pt x="2072" y="336"/>
                    <a:pt x="2160" y="336"/>
                  </a:cubicBezTo>
                  <a:cubicBezTo>
                    <a:pt x="2248" y="336"/>
                    <a:pt x="2352" y="0"/>
                    <a:pt x="2448" y="0"/>
                  </a:cubicBezTo>
                  <a:cubicBezTo>
                    <a:pt x="2544" y="0"/>
                    <a:pt x="2640" y="336"/>
                    <a:pt x="2736" y="336"/>
                  </a:cubicBezTo>
                  <a:cubicBezTo>
                    <a:pt x="2832" y="336"/>
                    <a:pt x="2936" y="0"/>
                    <a:pt x="3024" y="0"/>
                  </a:cubicBezTo>
                  <a:cubicBezTo>
                    <a:pt x="3112" y="0"/>
                    <a:pt x="3188" y="168"/>
                    <a:pt x="3264" y="33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33806" name="Oval 5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002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  <p:grpSp>
        <p:nvGrpSpPr>
          <p:cNvPr id="33807" name="Group 58"/>
          <p:cNvGrpSpPr>
            <a:grpSpLocks/>
          </p:cNvGrpSpPr>
          <p:nvPr/>
        </p:nvGrpSpPr>
        <p:grpSpPr bwMode="auto">
          <a:xfrm>
            <a:off x="3209925" y="3879850"/>
            <a:ext cx="987425" cy="476250"/>
            <a:chOff x="3122" y="2628"/>
            <a:chExt cx="622" cy="300"/>
          </a:xfrm>
        </p:grpSpPr>
        <p:sp>
          <p:nvSpPr>
            <p:cNvPr id="33809" name="AutoShape 59"/>
            <p:cNvSpPr>
              <a:spLocks noChangeArrowheads="1"/>
            </p:cNvSpPr>
            <p:nvPr/>
          </p:nvSpPr>
          <p:spPr bwMode="auto">
            <a:xfrm flipV="1">
              <a:off x="3549" y="2722"/>
              <a:ext cx="195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33810" name="AutoShape 60"/>
            <p:cNvSpPr>
              <a:spLocks noChangeArrowheads="1"/>
            </p:cNvSpPr>
            <p:nvPr/>
          </p:nvSpPr>
          <p:spPr bwMode="auto">
            <a:xfrm flipV="1">
              <a:off x="3122" y="2722"/>
              <a:ext cx="196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33811" name="AutoShape 61"/>
            <p:cNvSpPr>
              <a:spLocks noChangeArrowheads="1"/>
            </p:cNvSpPr>
            <p:nvPr/>
          </p:nvSpPr>
          <p:spPr bwMode="auto">
            <a:xfrm flipV="1">
              <a:off x="3330" y="2736"/>
              <a:ext cx="201" cy="192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33812" name="Oval 62"/>
            <p:cNvSpPr>
              <a:spLocks noChangeArrowheads="1"/>
            </p:cNvSpPr>
            <p:nvPr/>
          </p:nvSpPr>
          <p:spPr bwMode="auto">
            <a:xfrm>
              <a:off x="3167" y="2628"/>
              <a:ext cx="101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13" name="Oval 63"/>
            <p:cNvSpPr>
              <a:spLocks noChangeArrowheads="1"/>
            </p:cNvSpPr>
            <p:nvPr/>
          </p:nvSpPr>
          <p:spPr bwMode="auto">
            <a:xfrm>
              <a:off x="3587" y="2631"/>
              <a:ext cx="102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14" name="Oval 64"/>
            <p:cNvSpPr>
              <a:spLocks noChangeArrowheads="1"/>
            </p:cNvSpPr>
            <p:nvPr/>
          </p:nvSpPr>
          <p:spPr bwMode="auto">
            <a:xfrm>
              <a:off x="3378" y="2640"/>
              <a:ext cx="102" cy="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</p:grpSp>
      <p:sp>
        <p:nvSpPr>
          <p:cNvPr id="33808" name="Oval 6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435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nk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1" grpId="0" animBg="1" autoUpdateAnimBg="0"/>
      <p:bldP spid="39959" grpId="0" build="p" autoUpdateAnimBg="0" advAuto="1000"/>
      <p:bldP spid="39960" grpId="0" animBg="1" autoUpdateAnimBg="0"/>
      <p:bldP spid="39961" grpId="0" animBg="1" autoUpdateAnimBg="0"/>
      <p:bldP spid="39962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66"/>
          <p:cNvGrpSpPr>
            <a:grpSpLocks/>
          </p:cNvGrpSpPr>
          <p:nvPr/>
        </p:nvGrpSpPr>
        <p:grpSpPr bwMode="auto">
          <a:xfrm>
            <a:off x="0" y="3500438"/>
            <a:ext cx="9144000" cy="3128962"/>
            <a:chOff x="0" y="2349"/>
            <a:chExt cx="5760" cy="1971"/>
          </a:xfrm>
        </p:grpSpPr>
        <p:sp>
          <p:nvSpPr>
            <p:cNvPr id="34841" name="Rectangle 67"/>
            <p:cNvSpPr>
              <a:spLocks noChangeArrowheads="1"/>
            </p:cNvSpPr>
            <p:nvPr/>
          </p:nvSpPr>
          <p:spPr bwMode="auto">
            <a:xfrm>
              <a:off x="0" y="2349"/>
              <a:ext cx="5760" cy="1971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292929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4842" name="Line 68"/>
            <p:cNvSpPr>
              <a:spLocks noChangeShapeType="1"/>
            </p:cNvSpPr>
            <p:nvPr/>
          </p:nvSpPr>
          <p:spPr bwMode="auto">
            <a:xfrm>
              <a:off x="0" y="331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4843" name="Line 69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4844" name="AutoShape 70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47" y="3023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34845" name="AutoShape 71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3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34846" name="AutoShape 72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4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34847" name="AutoShape 73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56" y="3022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</p:grpSp>
      <p:sp>
        <p:nvSpPr>
          <p:cNvPr id="39951" name="AutoShap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363" y="4570413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Progesteron + TSH</a:t>
            </a:r>
            <a:endParaRPr lang="en-US" altLang="nl-NL">
              <a:solidFill>
                <a:schemeClr val="tx2"/>
              </a:solidFill>
            </a:endParaRPr>
          </a:p>
        </p:txBody>
      </p:sp>
      <p:sp>
        <p:nvSpPr>
          <p:cNvPr id="39959" name="Rectangle 2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/>
            <a:r>
              <a:rPr lang="en-US" altLang="nl-NL" smtClean="0">
                <a:solidFill>
                  <a:srgbClr val="FF0000"/>
                </a:solidFill>
                <a:latin typeface="Eras Medium ITC" panose="020B0602030504020804" pitchFamily="34" charset="0"/>
              </a:rPr>
              <a:t>Onder invloed van welke 4 hormonen wordt menstruatie geregeld?</a:t>
            </a:r>
          </a:p>
        </p:txBody>
      </p:sp>
      <p:sp>
        <p:nvSpPr>
          <p:cNvPr id="39960" name="AutoShape 2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075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PSA + oestrogeen</a:t>
            </a:r>
            <a:endParaRPr lang="en-US" altLang="nl-NL">
              <a:solidFill>
                <a:schemeClr val="tx2"/>
              </a:solidFill>
            </a:endParaRPr>
          </a:p>
        </p:txBody>
      </p:sp>
      <p:sp>
        <p:nvSpPr>
          <p:cNvPr id="39961" name="AutoShape 2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79950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Alat en Asat?</a:t>
            </a:r>
            <a:endParaRPr lang="en-US" altLang="nl-NL">
              <a:solidFill>
                <a:schemeClr val="tx2"/>
              </a:solidFill>
            </a:endParaRPr>
          </a:p>
        </p:txBody>
      </p:sp>
      <p:sp>
        <p:nvSpPr>
          <p:cNvPr id="39962" name="AutoShape 2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92650" y="456882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LH +FSH</a:t>
            </a:r>
            <a:endParaRPr lang="en-US" altLang="nl-NL">
              <a:solidFill>
                <a:schemeClr val="tx2"/>
              </a:solidFill>
            </a:endParaRPr>
          </a:p>
        </p:txBody>
      </p:sp>
      <p:sp>
        <p:nvSpPr>
          <p:cNvPr id="34824" name="Text Box 34"/>
          <p:cNvSpPr txBox="1">
            <a:spLocks noChangeArrowheads="1"/>
          </p:cNvSpPr>
          <p:nvPr/>
        </p:nvSpPr>
        <p:spPr bwMode="auto">
          <a:xfrm>
            <a:off x="6096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A</a:t>
            </a:r>
            <a:endParaRPr lang="en-US" altLang="nl-NL" sz="2800"/>
          </a:p>
        </p:txBody>
      </p:sp>
      <p:sp>
        <p:nvSpPr>
          <p:cNvPr id="34825" name="Text Box 35"/>
          <p:cNvSpPr txBox="1">
            <a:spLocks noChangeArrowheads="1"/>
          </p:cNvSpPr>
          <p:nvPr/>
        </p:nvSpPr>
        <p:spPr bwMode="auto">
          <a:xfrm>
            <a:off x="6096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C</a:t>
            </a:r>
            <a:endParaRPr lang="en-US" altLang="nl-NL" sz="2800"/>
          </a:p>
        </p:txBody>
      </p:sp>
      <p:sp>
        <p:nvSpPr>
          <p:cNvPr id="34826" name="Text Box 36"/>
          <p:cNvSpPr txBox="1">
            <a:spLocks noChangeArrowheads="1"/>
          </p:cNvSpPr>
          <p:nvPr/>
        </p:nvSpPr>
        <p:spPr bwMode="auto">
          <a:xfrm>
            <a:off x="51054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D</a:t>
            </a:r>
            <a:endParaRPr lang="en-US" altLang="nl-NL" sz="2800"/>
          </a:p>
        </p:txBody>
      </p:sp>
      <p:sp>
        <p:nvSpPr>
          <p:cNvPr id="34827" name="Text Box 37"/>
          <p:cNvSpPr txBox="1">
            <a:spLocks noChangeArrowheads="1"/>
          </p:cNvSpPr>
          <p:nvPr/>
        </p:nvSpPr>
        <p:spPr bwMode="auto">
          <a:xfrm>
            <a:off x="51054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B</a:t>
            </a:r>
            <a:endParaRPr lang="en-US" altLang="nl-NL" sz="2800"/>
          </a:p>
        </p:txBody>
      </p:sp>
      <p:sp>
        <p:nvSpPr>
          <p:cNvPr id="34828" name="Oval 5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chemeClr val="tx1"/>
                </a:solidFill>
              </a:rPr>
              <a:t>50/50</a:t>
            </a:r>
          </a:p>
        </p:txBody>
      </p:sp>
      <p:grpSp>
        <p:nvGrpSpPr>
          <p:cNvPr id="34829" name="Group 54"/>
          <p:cNvGrpSpPr>
            <a:grpSpLocks/>
          </p:cNvGrpSpPr>
          <p:nvPr/>
        </p:nvGrpSpPr>
        <p:grpSpPr bwMode="auto">
          <a:xfrm>
            <a:off x="1981200" y="3810000"/>
            <a:ext cx="666750" cy="635000"/>
            <a:chOff x="1065" y="2492"/>
            <a:chExt cx="420" cy="400"/>
          </a:xfrm>
        </p:grpSpPr>
        <p:pic>
          <p:nvPicPr>
            <p:cNvPr id="34839" name="Picture 5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00" y="2496"/>
              <a:ext cx="285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4840" name="Freeform 56"/>
            <p:cNvSpPr>
              <a:spLocks/>
            </p:cNvSpPr>
            <p:nvPr/>
          </p:nvSpPr>
          <p:spPr bwMode="auto">
            <a:xfrm rot="2869560" flipH="1" flipV="1">
              <a:off x="889" y="2668"/>
              <a:ext cx="400" cy="47"/>
            </a:xfrm>
            <a:custGeom>
              <a:avLst/>
              <a:gdLst>
                <a:gd name="T0" fmla="*/ 0 w 3264"/>
                <a:gd name="T1" fmla="*/ 47 h 336"/>
                <a:gd name="T2" fmla="*/ 35 w 3264"/>
                <a:gd name="T3" fmla="*/ 0 h 336"/>
                <a:gd name="T4" fmla="*/ 71 w 3264"/>
                <a:gd name="T5" fmla="*/ 47 h 336"/>
                <a:gd name="T6" fmla="*/ 106 w 3264"/>
                <a:gd name="T7" fmla="*/ 0 h 336"/>
                <a:gd name="T8" fmla="*/ 135 w 3264"/>
                <a:gd name="T9" fmla="*/ 47 h 336"/>
                <a:gd name="T10" fmla="*/ 171 w 3264"/>
                <a:gd name="T11" fmla="*/ 0 h 336"/>
                <a:gd name="T12" fmla="*/ 200 w 3264"/>
                <a:gd name="T13" fmla="*/ 47 h 336"/>
                <a:gd name="T14" fmla="*/ 235 w 3264"/>
                <a:gd name="T15" fmla="*/ 0 h 336"/>
                <a:gd name="T16" fmla="*/ 265 w 3264"/>
                <a:gd name="T17" fmla="*/ 47 h 336"/>
                <a:gd name="T18" fmla="*/ 300 w 3264"/>
                <a:gd name="T19" fmla="*/ 0 h 336"/>
                <a:gd name="T20" fmla="*/ 335 w 3264"/>
                <a:gd name="T21" fmla="*/ 47 h 336"/>
                <a:gd name="T22" fmla="*/ 371 w 3264"/>
                <a:gd name="T23" fmla="*/ 0 h 336"/>
                <a:gd name="T24" fmla="*/ 400 w 3264"/>
                <a:gd name="T25" fmla="*/ 47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64" h="336">
                  <a:moveTo>
                    <a:pt x="0" y="336"/>
                  </a:moveTo>
                  <a:cubicBezTo>
                    <a:pt x="96" y="168"/>
                    <a:pt x="192" y="0"/>
                    <a:pt x="288" y="0"/>
                  </a:cubicBezTo>
                  <a:cubicBezTo>
                    <a:pt x="384" y="0"/>
                    <a:pt x="480" y="336"/>
                    <a:pt x="576" y="336"/>
                  </a:cubicBezTo>
                  <a:cubicBezTo>
                    <a:pt x="672" y="336"/>
                    <a:pt x="776" y="0"/>
                    <a:pt x="864" y="0"/>
                  </a:cubicBezTo>
                  <a:cubicBezTo>
                    <a:pt x="952" y="0"/>
                    <a:pt x="1016" y="336"/>
                    <a:pt x="1104" y="336"/>
                  </a:cubicBezTo>
                  <a:cubicBezTo>
                    <a:pt x="1192" y="336"/>
                    <a:pt x="1304" y="0"/>
                    <a:pt x="1392" y="0"/>
                  </a:cubicBezTo>
                  <a:cubicBezTo>
                    <a:pt x="1480" y="0"/>
                    <a:pt x="1544" y="336"/>
                    <a:pt x="1632" y="336"/>
                  </a:cubicBezTo>
                  <a:cubicBezTo>
                    <a:pt x="1720" y="336"/>
                    <a:pt x="1832" y="0"/>
                    <a:pt x="1920" y="0"/>
                  </a:cubicBezTo>
                  <a:cubicBezTo>
                    <a:pt x="2008" y="0"/>
                    <a:pt x="2072" y="336"/>
                    <a:pt x="2160" y="336"/>
                  </a:cubicBezTo>
                  <a:cubicBezTo>
                    <a:pt x="2248" y="336"/>
                    <a:pt x="2352" y="0"/>
                    <a:pt x="2448" y="0"/>
                  </a:cubicBezTo>
                  <a:cubicBezTo>
                    <a:pt x="2544" y="0"/>
                    <a:pt x="2640" y="336"/>
                    <a:pt x="2736" y="336"/>
                  </a:cubicBezTo>
                  <a:cubicBezTo>
                    <a:pt x="2832" y="336"/>
                    <a:pt x="2936" y="0"/>
                    <a:pt x="3024" y="0"/>
                  </a:cubicBezTo>
                  <a:cubicBezTo>
                    <a:pt x="3112" y="0"/>
                    <a:pt x="3188" y="168"/>
                    <a:pt x="3264" y="33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34830" name="Oval 5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002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  <p:grpSp>
        <p:nvGrpSpPr>
          <p:cNvPr id="34831" name="Group 58"/>
          <p:cNvGrpSpPr>
            <a:grpSpLocks/>
          </p:cNvGrpSpPr>
          <p:nvPr/>
        </p:nvGrpSpPr>
        <p:grpSpPr bwMode="auto">
          <a:xfrm>
            <a:off x="3209925" y="3879850"/>
            <a:ext cx="987425" cy="476250"/>
            <a:chOff x="3122" y="2628"/>
            <a:chExt cx="622" cy="300"/>
          </a:xfrm>
        </p:grpSpPr>
        <p:sp>
          <p:nvSpPr>
            <p:cNvPr id="34833" name="AutoShape 59"/>
            <p:cNvSpPr>
              <a:spLocks noChangeArrowheads="1"/>
            </p:cNvSpPr>
            <p:nvPr/>
          </p:nvSpPr>
          <p:spPr bwMode="auto">
            <a:xfrm flipV="1">
              <a:off x="3549" y="2722"/>
              <a:ext cx="195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34834" name="AutoShape 60"/>
            <p:cNvSpPr>
              <a:spLocks noChangeArrowheads="1"/>
            </p:cNvSpPr>
            <p:nvPr/>
          </p:nvSpPr>
          <p:spPr bwMode="auto">
            <a:xfrm flipV="1">
              <a:off x="3122" y="2722"/>
              <a:ext cx="196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34835" name="AutoShape 61"/>
            <p:cNvSpPr>
              <a:spLocks noChangeArrowheads="1"/>
            </p:cNvSpPr>
            <p:nvPr/>
          </p:nvSpPr>
          <p:spPr bwMode="auto">
            <a:xfrm flipV="1">
              <a:off x="3330" y="2736"/>
              <a:ext cx="201" cy="192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34836" name="Oval 62"/>
            <p:cNvSpPr>
              <a:spLocks noChangeArrowheads="1"/>
            </p:cNvSpPr>
            <p:nvPr/>
          </p:nvSpPr>
          <p:spPr bwMode="auto">
            <a:xfrm>
              <a:off x="3167" y="2628"/>
              <a:ext cx="101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4837" name="Oval 63"/>
            <p:cNvSpPr>
              <a:spLocks noChangeArrowheads="1"/>
            </p:cNvSpPr>
            <p:nvPr/>
          </p:nvSpPr>
          <p:spPr bwMode="auto">
            <a:xfrm>
              <a:off x="3587" y="2631"/>
              <a:ext cx="102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4838" name="Oval 64"/>
            <p:cNvSpPr>
              <a:spLocks noChangeArrowheads="1"/>
            </p:cNvSpPr>
            <p:nvPr/>
          </p:nvSpPr>
          <p:spPr bwMode="auto">
            <a:xfrm>
              <a:off x="3378" y="2640"/>
              <a:ext cx="102" cy="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</p:grpSp>
      <p:sp>
        <p:nvSpPr>
          <p:cNvPr id="34832" name="Oval 6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435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nk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1" grpId="0" animBg="1" autoUpdateAnimBg="0"/>
      <p:bldP spid="39959" grpId="0" build="p" autoUpdateAnimBg="0" advAuto="1000"/>
      <p:bldP spid="39960" grpId="0" animBg="1" autoUpdateAnimBg="0"/>
      <p:bldP spid="39961" grpId="0" animBg="1" autoUpdateAnimBg="0"/>
      <p:bldP spid="39962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571875" y="48752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15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5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14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13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7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12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8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11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9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10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50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9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51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1914525" cy="457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8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52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7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53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6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54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35855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4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56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3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57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2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58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59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$1 Million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60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$500,000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61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$250,000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62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$125,000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63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$64,000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64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$32,000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65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$16,000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66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$8,000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67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$4,000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68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69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$1,000</a:t>
            </a:r>
          </a:p>
        </p:txBody>
      </p:sp>
      <p:sp>
        <p:nvSpPr>
          <p:cNvPr id="35870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$500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71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$300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72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73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74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75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76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77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78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79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80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81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82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83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84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85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86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87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88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266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90" name="Pijl: rechts 1"/>
          <p:cNvSpPr>
            <a:spLocks noChangeArrowheads="1"/>
          </p:cNvSpPr>
          <p:nvPr/>
        </p:nvSpPr>
        <p:spPr bwMode="auto">
          <a:xfrm>
            <a:off x="1433513" y="3246438"/>
            <a:ext cx="2085975" cy="485775"/>
          </a:xfrm>
          <a:prstGeom prst="rightArrow">
            <a:avLst>
              <a:gd name="adj1" fmla="val 50000"/>
              <a:gd name="adj2" fmla="val 49859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66"/>
                </p:tgtEl>
              </p:cMediaNode>
            </p:audi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66"/>
          <p:cNvGrpSpPr>
            <a:grpSpLocks/>
          </p:cNvGrpSpPr>
          <p:nvPr/>
        </p:nvGrpSpPr>
        <p:grpSpPr bwMode="auto">
          <a:xfrm>
            <a:off x="0" y="3500438"/>
            <a:ext cx="9144000" cy="3128962"/>
            <a:chOff x="0" y="2349"/>
            <a:chExt cx="5760" cy="1971"/>
          </a:xfrm>
        </p:grpSpPr>
        <p:sp>
          <p:nvSpPr>
            <p:cNvPr id="36889" name="Rectangle 67"/>
            <p:cNvSpPr>
              <a:spLocks noChangeArrowheads="1"/>
            </p:cNvSpPr>
            <p:nvPr/>
          </p:nvSpPr>
          <p:spPr bwMode="auto">
            <a:xfrm>
              <a:off x="0" y="2349"/>
              <a:ext cx="5760" cy="1971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292929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6890" name="Line 68"/>
            <p:cNvSpPr>
              <a:spLocks noChangeShapeType="1"/>
            </p:cNvSpPr>
            <p:nvPr/>
          </p:nvSpPr>
          <p:spPr bwMode="auto">
            <a:xfrm>
              <a:off x="0" y="331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6891" name="Line 69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6892" name="AutoShape 70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47" y="3023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36893" name="AutoShape 71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3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36894" name="AutoShape 72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4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36895" name="AutoShape 73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56" y="3022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</p:grpSp>
      <p:sp>
        <p:nvSpPr>
          <p:cNvPr id="46095" name="AutoShap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363" y="4570413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smtClean="0">
                <a:solidFill>
                  <a:srgbClr val="FFCC00"/>
                </a:solidFill>
              </a:rPr>
              <a:t>3 </a:t>
            </a:r>
            <a:r>
              <a:rPr lang="en-US" altLang="nl-NL" sz="2400" dirty="0" err="1" smtClean="0">
                <a:solidFill>
                  <a:srgbClr val="FFCC00"/>
                </a:solidFill>
              </a:rPr>
              <a:t>genen</a:t>
            </a:r>
            <a:r>
              <a:rPr lang="en-US" altLang="nl-NL" sz="2400" dirty="0" smtClean="0">
                <a:solidFill>
                  <a:srgbClr val="FFCC00"/>
                </a:solidFill>
              </a:rPr>
              <a:t> op 1 </a:t>
            </a:r>
            <a:r>
              <a:rPr lang="en-US" altLang="nl-NL" sz="2400" dirty="0" err="1" smtClean="0">
                <a:solidFill>
                  <a:srgbClr val="FFCC00"/>
                </a:solidFill>
              </a:rPr>
              <a:t>chromosoom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46103" name="Rectangle 2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/>
            <a:r>
              <a:rPr lang="en-US" altLang="nl-NL" sz="3600" dirty="0" err="1" smtClean="0"/>
              <a:t>Wanneer</a:t>
            </a:r>
            <a:r>
              <a:rPr lang="en-US" altLang="nl-NL" sz="3600" dirty="0" smtClean="0"/>
              <a:t> </a:t>
            </a:r>
            <a:r>
              <a:rPr lang="en-US" altLang="nl-NL" sz="3600" dirty="0" err="1" smtClean="0"/>
              <a:t>spreekt</a:t>
            </a:r>
            <a:r>
              <a:rPr lang="en-US" altLang="nl-NL" sz="3600" dirty="0" smtClean="0"/>
              <a:t> men van </a:t>
            </a:r>
            <a:r>
              <a:rPr lang="en-US" altLang="nl-NL" sz="3600" dirty="0" err="1" smtClean="0"/>
              <a:t>trisomie</a:t>
            </a:r>
            <a:r>
              <a:rPr lang="en-US" altLang="nl-NL" sz="3600" dirty="0" smtClean="0"/>
              <a:t>?</a:t>
            </a:r>
            <a:endParaRPr lang="en-US" altLang="nl-NL" sz="3600" dirty="0" smtClean="0"/>
          </a:p>
        </p:txBody>
      </p:sp>
      <p:sp>
        <p:nvSpPr>
          <p:cNvPr id="46104" name="AutoShape 2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075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Ondeelbare</a:t>
            </a:r>
            <a:r>
              <a:rPr lang="en-US" altLang="nl-NL" sz="2400" dirty="0" smtClean="0">
                <a:solidFill>
                  <a:srgbClr val="FFCC00"/>
                </a:solidFill>
              </a:rPr>
              <a:t> </a:t>
            </a:r>
            <a:r>
              <a:rPr lang="en-US" altLang="nl-NL" sz="2400" dirty="0" err="1" smtClean="0">
                <a:solidFill>
                  <a:srgbClr val="FFCC00"/>
                </a:solidFill>
              </a:rPr>
              <a:t>cel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46105" name="AutoShape 2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79950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300" dirty="0" err="1" smtClean="0">
                <a:solidFill>
                  <a:srgbClr val="FFCC00"/>
                </a:solidFill>
              </a:rPr>
              <a:t>Cel</a:t>
            </a:r>
            <a:r>
              <a:rPr lang="en-US" altLang="nl-NL" sz="2300" dirty="0" smtClean="0">
                <a:solidFill>
                  <a:srgbClr val="FFCC00"/>
                </a:solidFill>
              </a:rPr>
              <a:t> </a:t>
            </a:r>
            <a:r>
              <a:rPr lang="en-US" altLang="nl-NL" sz="2300" dirty="0" err="1" smtClean="0">
                <a:solidFill>
                  <a:srgbClr val="FFCC00"/>
                </a:solidFill>
              </a:rPr>
              <a:t>zonder</a:t>
            </a:r>
            <a:r>
              <a:rPr lang="en-US" altLang="nl-NL" sz="2300" dirty="0" smtClean="0">
                <a:solidFill>
                  <a:srgbClr val="FFCC00"/>
                </a:solidFill>
              </a:rPr>
              <a:t> kern</a:t>
            </a:r>
            <a:endParaRPr lang="en-US" altLang="nl-NL" sz="2300" dirty="0">
              <a:solidFill>
                <a:srgbClr val="FFCC00"/>
              </a:solidFill>
            </a:endParaRPr>
          </a:p>
        </p:txBody>
      </p:sp>
      <p:sp>
        <p:nvSpPr>
          <p:cNvPr id="46106" name="AutoShape 2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92650" y="456882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000" dirty="0" smtClean="0">
                <a:solidFill>
                  <a:srgbClr val="FFCC00"/>
                </a:solidFill>
              </a:rPr>
              <a:t>3 </a:t>
            </a:r>
            <a:r>
              <a:rPr lang="en-US" altLang="nl-NL" sz="2000" dirty="0" err="1" smtClean="0">
                <a:solidFill>
                  <a:srgbClr val="FFCC00"/>
                </a:solidFill>
              </a:rPr>
              <a:t>Chromosomen</a:t>
            </a:r>
            <a:r>
              <a:rPr lang="en-US" altLang="nl-NL" sz="2000" dirty="0" smtClean="0">
                <a:solidFill>
                  <a:srgbClr val="FFCC00"/>
                </a:solidFill>
              </a:rPr>
              <a:t> </a:t>
            </a:r>
            <a:r>
              <a:rPr lang="en-US" altLang="nl-NL" sz="2000" dirty="0" err="1" smtClean="0">
                <a:solidFill>
                  <a:srgbClr val="FFCC00"/>
                </a:solidFill>
              </a:rPr>
              <a:t>ipv</a:t>
            </a:r>
            <a:r>
              <a:rPr lang="en-US" altLang="nl-NL" sz="2000" dirty="0" smtClean="0">
                <a:solidFill>
                  <a:srgbClr val="FFCC00"/>
                </a:solidFill>
              </a:rPr>
              <a:t> 2</a:t>
            </a:r>
            <a:endParaRPr lang="en-US" altLang="nl-NL" sz="2000" dirty="0">
              <a:solidFill>
                <a:schemeClr val="tx2"/>
              </a:solidFill>
            </a:endParaRPr>
          </a:p>
        </p:txBody>
      </p:sp>
      <p:sp>
        <p:nvSpPr>
          <p:cNvPr id="36872" name="Text Box 34"/>
          <p:cNvSpPr txBox="1">
            <a:spLocks noChangeArrowheads="1"/>
          </p:cNvSpPr>
          <p:nvPr/>
        </p:nvSpPr>
        <p:spPr bwMode="auto">
          <a:xfrm>
            <a:off x="6096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A</a:t>
            </a:r>
            <a:endParaRPr lang="en-US" altLang="nl-NL" sz="2800"/>
          </a:p>
        </p:txBody>
      </p:sp>
      <p:sp>
        <p:nvSpPr>
          <p:cNvPr id="36873" name="Text Box 35"/>
          <p:cNvSpPr txBox="1">
            <a:spLocks noChangeArrowheads="1"/>
          </p:cNvSpPr>
          <p:nvPr/>
        </p:nvSpPr>
        <p:spPr bwMode="auto">
          <a:xfrm>
            <a:off x="6096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C</a:t>
            </a:r>
            <a:endParaRPr lang="en-US" altLang="nl-NL" sz="2800"/>
          </a:p>
        </p:txBody>
      </p:sp>
      <p:sp>
        <p:nvSpPr>
          <p:cNvPr id="36874" name="Text Box 36"/>
          <p:cNvSpPr txBox="1">
            <a:spLocks noChangeArrowheads="1"/>
          </p:cNvSpPr>
          <p:nvPr/>
        </p:nvSpPr>
        <p:spPr bwMode="auto">
          <a:xfrm>
            <a:off x="51054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D</a:t>
            </a:r>
            <a:endParaRPr lang="en-US" altLang="nl-NL" sz="2800"/>
          </a:p>
        </p:txBody>
      </p:sp>
      <p:sp>
        <p:nvSpPr>
          <p:cNvPr id="36875" name="Text Box 37"/>
          <p:cNvSpPr txBox="1">
            <a:spLocks noChangeArrowheads="1"/>
          </p:cNvSpPr>
          <p:nvPr/>
        </p:nvSpPr>
        <p:spPr bwMode="auto">
          <a:xfrm>
            <a:off x="51054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B</a:t>
            </a:r>
            <a:endParaRPr lang="en-US" altLang="nl-NL" sz="2800"/>
          </a:p>
        </p:txBody>
      </p:sp>
      <p:sp>
        <p:nvSpPr>
          <p:cNvPr id="36876" name="Oval 5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chemeClr val="tx1"/>
                </a:solidFill>
              </a:rPr>
              <a:t>50/50</a:t>
            </a:r>
          </a:p>
        </p:txBody>
      </p:sp>
      <p:grpSp>
        <p:nvGrpSpPr>
          <p:cNvPr id="36877" name="Group 54"/>
          <p:cNvGrpSpPr>
            <a:grpSpLocks/>
          </p:cNvGrpSpPr>
          <p:nvPr/>
        </p:nvGrpSpPr>
        <p:grpSpPr bwMode="auto">
          <a:xfrm>
            <a:off x="1981200" y="3810000"/>
            <a:ext cx="666750" cy="635000"/>
            <a:chOff x="1065" y="2492"/>
            <a:chExt cx="420" cy="400"/>
          </a:xfrm>
        </p:grpSpPr>
        <p:pic>
          <p:nvPicPr>
            <p:cNvPr id="36887" name="Picture 5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00" y="2496"/>
              <a:ext cx="285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6888" name="Freeform 56"/>
            <p:cNvSpPr>
              <a:spLocks/>
            </p:cNvSpPr>
            <p:nvPr/>
          </p:nvSpPr>
          <p:spPr bwMode="auto">
            <a:xfrm rot="2869560" flipH="1" flipV="1">
              <a:off x="889" y="2668"/>
              <a:ext cx="400" cy="47"/>
            </a:xfrm>
            <a:custGeom>
              <a:avLst/>
              <a:gdLst>
                <a:gd name="T0" fmla="*/ 0 w 3264"/>
                <a:gd name="T1" fmla="*/ 47 h 336"/>
                <a:gd name="T2" fmla="*/ 35 w 3264"/>
                <a:gd name="T3" fmla="*/ 0 h 336"/>
                <a:gd name="T4" fmla="*/ 71 w 3264"/>
                <a:gd name="T5" fmla="*/ 47 h 336"/>
                <a:gd name="T6" fmla="*/ 106 w 3264"/>
                <a:gd name="T7" fmla="*/ 0 h 336"/>
                <a:gd name="T8" fmla="*/ 135 w 3264"/>
                <a:gd name="T9" fmla="*/ 47 h 336"/>
                <a:gd name="T10" fmla="*/ 171 w 3264"/>
                <a:gd name="T11" fmla="*/ 0 h 336"/>
                <a:gd name="T12" fmla="*/ 200 w 3264"/>
                <a:gd name="T13" fmla="*/ 47 h 336"/>
                <a:gd name="T14" fmla="*/ 235 w 3264"/>
                <a:gd name="T15" fmla="*/ 0 h 336"/>
                <a:gd name="T16" fmla="*/ 265 w 3264"/>
                <a:gd name="T17" fmla="*/ 47 h 336"/>
                <a:gd name="T18" fmla="*/ 300 w 3264"/>
                <a:gd name="T19" fmla="*/ 0 h 336"/>
                <a:gd name="T20" fmla="*/ 335 w 3264"/>
                <a:gd name="T21" fmla="*/ 47 h 336"/>
                <a:gd name="T22" fmla="*/ 371 w 3264"/>
                <a:gd name="T23" fmla="*/ 0 h 336"/>
                <a:gd name="T24" fmla="*/ 400 w 3264"/>
                <a:gd name="T25" fmla="*/ 47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64" h="336">
                  <a:moveTo>
                    <a:pt x="0" y="336"/>
                  </a:moveTo>
                  <a:cubicBezTo>
                    <a:pt x="96" y="168"/>
                    <a:pt x="192" y="0"/>
                    <a:pt x="288" y="0"/>
                  </a:cubicBezTo>
                  <a:cubicBezTo>
                    <a:pt x="384" y="0"/>
                    <a:pt x="480" y="336"/>
                    <a:pt x="576" y="336"/>
                  </a:cubicBezTo>
                  <a:cubicBezTo>
                    <a:pt x="672" y="336"/>
                    <a:pt x="776" y="0"/>
                    <a:pt x="864" y="0"/>
                  </a:cubicBezTo>
                  <a:cubicBezTo>
                    <a:pt x="952" y="0"/>
                    <a:pt x="1016" y="336"/>
                    <a:pt x="1104" y="336"/>
                  </a:cubicBezTo>
                  <a:cubicBezTo>
                    <a:pt x="1192" y="336"/>
                    <a:pt x="1304" y="0"/>
                    <a:pt x="1392" y="0"/>
                  </a:cubicBezTo>
                  <a:cubicBezTo>
                    <a:pt x="1480" y="0"/>
                    <a:pt x="1544" y="336"/>
                    <a:pt x="1632" y="336"/>
                  </a:cubicBezTo>
                  <a:cubicBezTo>
                    <a:pt x="1720" y="336"/>
                    <a:pt x="1832" y="0"/>
                    <a:pt x="1920" y="0"/>
                  </a:cubicBezTo>
                  <a:cubicBezTo>
                    <a:pt x="2008" y="0"/>
                    <a:pt x="2072" y="336"/>
                    <a:pt x="2160" y="336"/>
                  </a:cubicBezTo>
                  <a:cubicBezTo>
                    <a:pt x="2248" y="336"/>
                    <a:pt x="2352" y="0"/>
                    <a:pt x="2448" y="0"/>
                  </a:cubicBezTo>
                  <a:cubicBezTo>
                    <a:pt x="2544" y="0"/>
                    <a:pt x="2640" y="336"/>
                    <a:pt x="2736" y="336"/>
                  </a:cubicBezTo>
                  <a:cubicBezTo>
                    <a:pt x="2832" y="336"/>
                    <a:pt x="2936" y="0"/>
                    <a:pt x="3024" y="0"/>
                  </a:cubicBezTo>
                  <a:cubicBezTo>
                    <a:pt x="3112" y="0"/>
                    <a:pt x="3188" y="168"/>
                    <a:pt x="3264" y="33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36878" name="Oval 5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002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  <p:grpSp>
        <p:nvGrpSpPr>
          <p:cNvPr id="36879" name="Group 58"/>
          <p:cNvGrpSpPr>
            <a:grpSpLocks/>
          </p:cNvGrpSpPr>
          <p:nvPr/>
        </p:nvGrpSpPr>
        <p:grpSpPr bwMode="auto">
          <a:xfrm>
            <a:off x="3209925" y="3879850"/>
            <a:ext cx="987425" cy="476250"/>
            <a:chOff x="3122" y="2628"/>
            <a:chExt cx="622" cy="300"/>
          </a:xfrm>
        </p:grpSpPr>
        <p:sp>
          <p:nvSpPr>
            <p:cNvPr id="36881" name="AutoShape 59"/>
            <p:cNvSpPr>
              <a:spLocks noChangeArrowheads="1"/>
            </p:cNvSpPr>
            <p:nvPr/>
          </p:nvSpPr>
          <p:spPr bwMode="auto">
            <a:xfrm flipV="1">
              <a:off x="3549" y="2722"/>
              <a:ext cx="195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36882" name="AutoShape 60"/>
            <p:cNvSpPr>
              <a:spLocks noChangeArrowheads="1"/>
            </p:cNvSpPr>
            <p:nvPr/>
          </p:nvSpPr>
          <p:spPr bwMode="auto">
            <a:xfrm flipV="1">
              <a:off x="3122" y="2722"/>
              <a:ext cx="196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36883" name="AutoShape 61"/>
            <p:cNvSpPr>
              <a:spLocks noChangeArrowheads="1"/>
            </p:cNvSpPr>
            <p:nvPr/>
          </p:nvSpPr>
          <p:spPr bwMode="auto">
            <a:xfrm flipV="1">
              <a:off x="3330" y="2736"/>
              <a:ext cx="201" cy="192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36884" name="Oval 62"/>
            <p:cNvSpPr>
              <a:spLocks noChangeArrowheads="1"/>
            </p:cNvSpPr>
            <p:nvPr/>
          </p:nvSpPr>
          <p:spPr bwMode="auto">
            <a:xfrm>
              <a:off x="3167" y="2628"/>
              <a:ext cx="101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6885" name="Oval 63"/>
            <p:cNvSpPr>
              <a:spLocks noChangeArrowheads="1"/>
            </p:cNvSpPr>
            <p:nvPr/>
          </p:nvSpPr>
          <p:spPr bwMode="auto">
            <a:xfrm>
              <a:off x="3587" y="2631"/>
              <a:ext cx="102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6886" name="Oval 64"/>
            <p:cNvSpPr>
              <a:spLocks noChangeArrowheads="1"/>
            </p:cNvSpPr>
            <p:nvPr/>
          </p:nvSpPr>
          <p:spPr bwMode="auto">
            <a:xfrm>
              <a:off x="3378" y="2640"/>
              <a:ext cx="102" cy="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</p:grpSp>
      <p:sp>
        <p:nvSpPr>
          <p:cNvPr id="36880" name="Oval 6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435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nk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5" grpId="0" animBg="1" autoUpdateAnimBg="0"/>
      <p:bldP spid="46103" grpId="0" build="p" autoUpdateAnimBg="0" advAuto="1000"/>
      <p:bldP spid="46104" grpId="0" animBg="1" autoUpdateAnimBg="0"/>
      <p:bldP spid="46105" grpId="0" animBg="1" autoUpdateAnimBg="0"/>
      <p:bldP spid="46106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66"/>
          <p:cNvGrpSpPr>
            <a:grpSpLocks/>
          </p:cNvGrpSpPr>
          <p:nvPr/>
        </p:nvGrpSpPr>
        <p:grpSpPr bwMode="auto">
          <a:xfrm>
            <a:off x="0" y="3500438"/>
            <a:ext cx="9144000" cy="3128962"/>
            <a:chOff x="0" y="2349"/>
            <a:chExt cx="5760" cy="1971"/>
          </a:xfrm>
        </p:grpSpPr>
        <p:sp>
          <p:nvSpPr>
            <p:cNvPr id="37913" name="Rectangle 67"/>
            <p:cNvSpPr>
              <a:spLocks noChangeArrowheads="1"/>
            </p:cNvSpPr>
            <p:nvPr/>
          </p:nvSpPr>
          <p:spPr bwMode="auto">
            <a:xfrm>
              <a:off x="0" y="2349"/>
              <a:ext cx="5760" cy="1971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292929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7914" name="Line 68"/>
            <p:cNvSpPr>
              <a:spLocks noChangeShapeType="1"/>
            </p:cNvSpPr>
            <p:nvPr/>
          </p:nvSpPr>
          <p:spPr bwMode="auto">
            <a:xfrm>
              <a:off x="0" y="331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7915" name="Line 69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7916" name="AutoShape 70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47" y="3023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37917" name="AutoShape 71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3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37918" name="AutoShape 72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4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37919" name="AutoShape 73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56" y="3022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</p:grpSp>
      <p:sp>
        <p:nvSpPr>
          <p:cNvPr id="44047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363" y="4570413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smtClean="0">
                <a:solidFill>
                  <a:srgbClr val="FFCC00"/>
                </a:solidFill>
              </a:rPr>
              <a:t>Y-</a:t>
            </a:r>
            <a:r>
              <a:rPr lang="en-US" altLang="nl-NL" sz="2400" dirty="0" err="1" smtClean="0">
                <a:solidFill>
                  <a:srgbClr val="FFCC00"/>
                </a:solidFill>
              </a:rPr>
              <a:t>chromosoom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44055" name="Rectangle 2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nl-NL" sz="3600" dirty="0" smtClean="0"/>
              <a:t>Wat </a:t>
            </a:r>
            <a:r>
              <a:rPr lang="en-US" altLang="nl-NL" sz="3600" dirty="0" err="1" smtClean="0"/>
              <a:t>krijgt</a:t>
            </a:r>
            <a:r>
              <a:rPr lang="en-US" altLang="nl-NL" sz="3600" dirty="0" smtClean="0"/>
              <a:t> </a:t>
            </a:r>
            <a:r>
              <a:rPr lang="en-US" altLang="nl-NL" sz="3600" dirty="0" err="1" smtClean="0"/>
              <a:t>een</a:t>
            </a:r>
            <a:r>
              <a:rPr lang="en-US" altLang="nl-NL" sz="3600" dirty="0" smtClean="0"/>
              <a:t> </a:t>
            </a:r>
            <a:r>
              <a:rPr lang="en-US" altLang="nl-NL" sz="3600" dirty="0" err="1" smtClean="0"/>
              <a:t>jongen</a:t>
            </a:r>
            <a:r>
              <a:rPr lang="en-US" altLang="nl-NL" sz="3600" dirty="0" smtClean="0"/>
              <a:t> in de </a:t>
            </a:r>
            <a:r>
              <a:rPr lang="en-US" altLang="nl-NL" sz="3600" dirty="0" err="1" smtClean="0"/>
              <a:t>genetica</a:t>
            </a:r>
            <a:r>
              <a:rPr lang="en-US" altLang="nl-NL" sz="3600" dirty="0" smtClean="0"/>
              <a:t> van </a:t>
            </a:r>
            <a:r>
              <a:rPr lang="en-US" altLang="nl-NL" sz="3600" dirty="0" err="1" smtClean="0"/>
              <a:t>zijn</a:t>
            </a:r>
            <a:r>
              <a:rPr lang="en-US" altLang="nl-NL" sz="3600" dirty="0" smtClean="0"/>
              <a:t> </a:t>
            </a:r>
            <a:r>
              <a:rPr lang="en-US" altLang="nl-NL" sz="3600" dirty="0" err="1" smtClean="0"/>
              <a:t>vader</a:t>
            </a:r>
            <a:r>
              <a:rPr lang="en-US" altLang="nl-NL" sz="3600" dirty="0" smtClean="0"/>
              <a:t>?</a:t>
            </a:r>
            <a:endParaRPr lang="en-US" altLang="nl-NL" sz="3600" dirty="0" smtClean="0"/>
          </a:p>
        </p:txBody>
      </p:sp>
      <p:sp>
        <p:nvSpPr>
          <p:cNvPr id="44056" name="AutoShape 2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075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000" dirty="0" smtClean="0">
                <a:solidFill>
                  <a:schemeClr val="tx2"/>
                </a:solidFill>
              </a:rPr>
              <a:t>X-</a:t>
            </a:r>
            <a:r>
              <a:rPr lang="en-US" altLang="nl-NL" sz="2000" dirty="0" err="1" smtClean="0">
                <a:solidFill>
                  <a:schemeClr val="tx2"/>
                </a:solidFill>
              </a:rPr>
              <a:t>chromosoom</a:t>
            </a:r>
            <a:endParaRPr lang="en-US" altLang="nl-NL" sz="2000" dirty="0">
              <a:solidFill>
                <a:schemeClr val="tx2"/>
              </a:solidFill>
            </a:endParaRPr>
          </a:p>
        </p:txBody>
      </p:sp>
      <p:sp>
        <p:nvSpPr>
          <p:cNvPr id="44057" name="AutoShape 2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79950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Alle</a:t>
            </a:r>
            <a:r>
              <a:rPr lang="en-US" altLang="nl-NL" sz="2400" dirty="0" smtClean="0">
                <a:solidFill>
                  <a:srgbClr val="FFCC00"/>
                </a:solidFill>
              </a:rPr>
              <a:t> 3 </a:t>
            </a:r>
            <a:r>
              <a:rPr lang="en-US" altLang="nl-NL" sz="2400" dirty="0" err="1" smtClean="0">
                <a:solidFill>
                  <a:srgbClr val="FFCC00"/>
                </a:solidFill>
              </a:rPr>
              <a:t>zijn</a:t>
            </a:r>
            <a:r>
              <a:rPr lang="en-US" altLang="nl-NL" sz="2400" dirty="0" smtClean="0">
                <a:solidFill>
                  <a:srgbClr val="FFCC00"/>
                </a:solidFill>
              </a:rPr>
              <a:t> </a:t>
            </a:r>
            <a:r>
              <a:rPr lang="en-US" altLang="nl-NL" sz="2400" dirty="0" err="1" smtClean="0">
                <a:solidFill>
                  <a:srgbClr val="FFCC00"/>
                </a:solidFill>
              </a:rPr>
              <a:t>goed</a:t>
            </a:r>
            <a:r>
              <a:rPr lang="en-US" altLang="nl-NL" sz="2400" dirty="0" smtClean="0">
                <a:solidFill>
                  <a:srgbClr val="FFCC00"/>
                </a:solidFill>
              </a:rPr>
              <a:t> 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44058" name="AutoShape 2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92650" y="456882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smtClean="0">
                <a:solidFill>
                  <a:schemeClr val="tx2"/>
                </a:solidFill>
              </a:rPr>
              <a:t>X of y</a:t>
            </a:r>
            <a:endParaRPr lang="en-US" altLang="nl-NL" sz="2400" dirty="0">
              <a:solidFill>
                <a:schemeClr val="tx2"/>
              </a:solidFill>
            </a:endParaRPr>
          </a:p>
        </p:txBody>
      </p:sp>
      <p:sp>
        <p:nvSpPr>
          <p:cNvPr id="37896" name="Text Box 34"/>
          <p:cNvSpPr txBox="1">
            <a:spLocks noChangeArrowheads="1"/>
          </p:cNvSpPr>
          <p:nvPr/>
        </p:nvSpPr>
        <p:spPr bwMode="auto">
          <a:xfrm>
            <a:off x="6096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A</a:t>
            </a:r>
            <a:endParaRPr lang="en-US" altLang="nl-NL" sz="2800"/>
          </a:p>
        </p:txBody>
      </p:sp>
      <p:sp>
        <p:nvSpPr>
          <p:cNvPr id="37897" name="Text Box 35"/>
          <p:cNvSpPr txBox="1">
            <a:spLocks noChangeArrowheads="1"/>
          </p:cNvSpPr>
          <p:nvPr/>
        </p:nvSpPr>
        <p:spPr bwMode="auto">
          <a:xfrm>
            <a:off x="6096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C</a:t>
            </a:r>
            <a:endParaRPr lang="en-US" altLang="nl-NL" sz="2800"/>
          </a:p>
        </p:txBody>
      </p:sp>
      <p:sp>
        <p:nvSpPr>
          <p:cNvPr id="37898" name="Text Box 36"/>
          <p:cNvSpPr txBox="1">
            <a:spLocks noChangeArrowheads="1"/>
          </p:cNvSpPr>
          <p:nvPr/>
        </p:nvSpPr>
        <p:spPr bwMode="auto">
          <a:xfrm>
            <a:off x="51054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D</a:t>
            </a:r>
            <a:endParaRPr lang="en-US" altLang="nl-NL" sz="2800"/>
          </a:p>
        </p:txBody>
      </p:sp>
      <p:sp>
        <p:nvSpPr>
          <p:cNvPr id="37899" name="Text Box 37"/>
          <p:cNvSpPr txBox="1">
            <a:spLocks noChangeArrowheads="1"/>
          </p:cNvSpPr>
          <p:nvPr/>
        </p:nvSpPr>
        <p:spPr bwMode="auto">
          <a:xfrm>
            <a:off x="51054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B</a:t>
            </a:r>
            <a:endParaRPr lang="en-US" altLang="nl-NL" sz="2800"/>
          </a:p>
        </p:txBody>
      </p:sp>
      <p:sp>
        <p:nvSpPr>
          <p:cNvPr id="37900" name="Oval 5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chemeClr val="tx1"/>
                </a:solidFill>
              </a:rPr>
              <a:t>50/50</a:t>
            </a:r>
          </a:p>
        </p:txBody>
      </p:sp>
      <p:grpSp>
        <p:nvGrpSpPr>
          <p:cNvPr id="37901" name="Group 54"/>
          <p:cNvGrpSpPr>
            <a:grpSpLocks/>
          </p:cNvGrpSpPr>
          <p:nvPr/>
        </p:nvGrpSpPr>
        <p:grpSpPr bwMode="auto">
          <a:xfrm>
            <a:off x="1981200" y="3810000"/>
            <a:ext cx="666750" cy="635000"/>
            <a:chOff x="1065" y="2492"/>
            <a:chExt cx="420" cy="400"/>
          </a:xfrm>
        </p:grpSpPr>
        <p:pic>
          <p:nvPicPr>
            <p:cNvPr id="37911" name="Picture 5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00" y="2496"/>
              <a:ext cx="285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7912" name="Freeform 56"/>
            <p:cNvSpPr>
              <a:spLocks/>
            </p:cNvSpPr>
            <p:nvPr/>
          </p:nvSpPr>
          <p:spPr bwMode="auto">
            <a:xfrm rot="2869560" flipH="1" flipV="1">
              <a:off x="889" y="2668"/>
              <a:ext cx="400" cy="47"/>
            </a:xfrm>
            <a:custGeom>
              <a:avLst/>
              <a:gdLst>
                <a:gd name="T0" fmla="*/ 0 w 3264"/>
                <a:gd name="T1" fmla="*/ 47 h 336"/>
                <a:gd name="T2" fmla="*/ 35 w 3264"/>
                <a:gd name="T3" fmla="*/ 0 h 336"/>
                <a:gd name="T4" fmla="*/ 71 w 3264"/>
                <a:gd name="T5" fmla="*/ 47 h 336"/>
                <a:gd name="T6" fmla="*/ 106 w 3264"/>
                <a:gd name="T7" fmla="*/ 0 h 336"/>
                <a:gd name="T8" fmla="*/ 135 w 3264"/>
                <a:gd name="T9" fmla="*/ 47 h 336"/>
                <a:gd name="T10" fmla="*/ 171 w 3264"/>
                <a:gd name="T11" fmla="*/ 0 h 336"/>
                <a:gd name="T12" fmla="*/ 200 w 3264"/>
                <a:gd name="T13" fmla="*/ 47 h 336"/>
                <a:gd name="T14" fmla="*/ 235 w 3264"/>
                <a:gd name="T15" fmla="*/ 0 h 336"/>
                <a:gd name="T16" fmla="*/ 265 w 3264"/>
                <a:gd name="T17" fmla="*/ 47 h 336"/>
                <a:gd name="T18" fmla="*/ 300 w 3264"/>
                <a:gd name="T19" fmla="*/ 0 h 336"/>
                <a:gd name="T20" fmla="*/ 335 w 3264"/>
                <a:gd name="T21" fmla="*/ 47 h 336"/>
                <a:gd name="T22" fmla="*/ 371 w 3264"/>
                <a:gd name="T23" fmla="*/ 0 h 336"/>
                <a:gd name="T24" fmla="*/ 400 w 3264"/>
                <a:gd name="T25" fmla="*/ 47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64" h="336">
                  <a:moveTo>
                    <a:pt x="0" y="336"/>
                  </a:moveTo>
                  <a:cubicBezTo>
                    <a:pt x="96" y="168"/>
                    <a:pt x="192" y="0"/>
                    <a:pt x="288" y="0"/>
                  </a:cubicBezTo>
                  <a:cubicBezTo>
                    <a:pt x="384" y="0"/>
                    <a:pt x="480" y="336"/>
                    <a:pt x="576" y="336"/>
                  </a:cubicBezTo>
                  <a:cubicBezTo>
                    <a:pt x="672" y="336"/>
                    <a:pt x="776" y="0"/>
                    <a:pt x="864" y="0"/>
                  </a:cubicBezTo>
                  <a:cubicBezTo>
                    <a:pt x="952" y="0"/>
                    <a:pt x="1016" y="336"/>
                    <a:pt x="1104" y="336"/>
                  </a:cubicBezTo>
                  <a:cubicBezTo>
                    <a:pt x="1192" y="336"/>
                    <a:pt x="1304" y="0"/>
                    <a:pt x="1392" y="0"/>
                  </a:cubicBezTo>
                  <a:cubicBezTo>
                    <a:pt x="1480" y="0"/>
                    <a:pt x="1544" y="336"/>
                    <a:pt x="1632" y="336"/>
                  </a:cubicBezTo>
                  <a:cubicBezTo>
                    <a:pt x="1720" y="336"/>
                    <a:pt x="1832" y="0"/>
                    <a:pt x="1920" y="0"/>
                  </a:cubicBezTo>
                  <a:cubicBezTo>
                    <a:pt x="2008" y="0"/>
                    <a:pt x="2072" y="336"/>
                    <a:pt x="2160" y="336"/>
                  </a:cubicBezTo>
                  <a:cubicBezTo>
                    <a:pt x="2248" y="336"/>
                    <a:pt x="2352" y="0"/>
                    <a:pt x="2448" y="0"/>
                  </a:cubicBezTo>
                  <a:cubicBezTo>
                    <a:pt x="2544" y="0"/>
                    <a:pt x="2640" y="336"/>
                    <a:pt x="2736" y="336"/>
                  </a:cubicBezTo>
                  <a:cubicBezTo>
                    <a:pt x="2832" y="336"/>
                    <a:pt x="2936" y="0"/>
                    <a:pt x="3024" y="0"/>
                  </a:cubicBezTo>
                  <a:cubicBezTo>
                    <a:pt x="3112" y="0"/>
                    <a:pt x="3188" y="168"/>
                    <a:pt x="3264" y="33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37902" name="Oval 5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002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  <p:grpSp>
        <p:nvGrpSpPr>
          <p:cNvPr id="37903" name="Group 58"/>
          <p:cNvGrpSpPr>
            <a:grpSpLocks/>
          </p:cNvGrpSpPr>
          <p:nvPr/>
        </p:nvGrpSpPr>
        <p:grpSpPr bwMode="auto">
          <a:xfrm>
            <a:off x="3209925" y="3879850"/>
            <a:ext cx="987425" cy="476250"/>
            <a:chOff x="3122" y="2628"/>
            <a:chExt cx="622" cy="300"/>
          </a:xfrm>
        </p:grpSpPr>
        <p:sp>
          <p:nvSpPr>
            <p:cNvPr id="37905" name="AutoShape 59"/>
            <p:cNvSpPr>
              <a:spLocks noChangeArrowheads="1"/>
            </p:cNvSpPr>
            <p:nvPr/>
          </p:nvSpPr>
          <p:spPr bwMode="auto">
            <a:xfrm flipV="1">
              <a:off x="3549" y="2722"/>
              <a:ext cx="195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37906" name="AutoShape 60"/>
            <p:cNvSpPr>
              <a:spLocks noChangeArrowheads="1"/>
            </p:cNvSpPr>
            <p:nvPr/>
          </p:nvSpPr>
          <p:spPr bwMode="auto">
            <a:xfrm flipV="1">
              <a:off x="3122" y="2722"/>
              <a:ext cx="196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37907" name="AutoShape 61"/>
            <p:cNvSpPr>
              <a:spLocks noChangeArrowheads="1"/>
            </p:cNvSpPr>
            <p:nvPr/>
          </p:nvSpPr>
          <p:spPr bwMode="auto">
            <a:xfrm flipV="1">
              <a:off x="3330" y="2736"/>
              <a:ext cx="201" cy="192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37908" name="Oval 62"/>
            <p:cNvSpPr>
              <a:spLocks noChangeArrowheads="1"/>
            </p:cNvSpPr>
            <p:nvPr/>
          </p:nvSpPr>
          <p:spPr bwMode="auto">
            <a:xfrm>
              <a:off x="3167" y="2628"/>
              <a:ext cx="101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7909" name="Oval 63"/>
            <p:cNvSpPr>
              <a:spLocks noChangeArrowheads="1"/>
            </p:cNvSpPr>
            <p:nvPr/>
          </p:nvSpPr>
          <p:spPr bwMode="auto">
            <a:xfrm>
              <a:off x="3587" y="2631"/>
              <a:ext cx="102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7910" name="Oval 64"/>
            <p:cNvSpPr>
              <a:spLocks noChangeArrowheads="1"/>
            </p:cNvSpPr>
            <p:nvPr/>
          </p:nvSpPr>
          <p:spPr bwMode="auto">
            <a:xfrm>
              <a:off x="3378" y="2640"/>
              <a:ext cx="102" cy="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</p:grpSp>
      <p:sp>
        <p:nvSpPr>
          <p:cNvPr id="37904" name="Oval 6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435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nk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7" grpId="0" animBg="1" autoUpdateAnimBg="0"/>
      <p:bldP spid="44055" grpId="0" build="p" autoUpdateAnimBg="0" advAuto="1000"/>
      <p:bldP spid="44056" grpId="0" animBg="1" autoUpdateAnimBg="0"/>
      <p:bldP spid="44057" grpId="0" animBg="1" autoUpdateAnimBg="0"/>
      <p:bldP spid="44058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571875" y="48752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15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7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14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8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13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9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12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0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11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1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10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2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2090738" cy="457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9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3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8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4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7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5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6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6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38927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4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8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3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9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2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30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31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$1 Million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32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$500,000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33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$250,000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34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$125,000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35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$64,000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36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$32,000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37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$16,000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38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$8,000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39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$4,000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40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41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$1,000</a:t>
            </a:r>
          </a:p>
        </p:txBody>
      </p:sp>
      <p:sp>
        <p:nvSpPr>
          <p:cNvPr id="38942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$500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43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$300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44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45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46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47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48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49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50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51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52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53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54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55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56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57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58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59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60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266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62" name="Pijl: rechts 1"/>
          <p:cNvSpPr>
            <a:spLocks noChangeArrowheads="1"/>
          </p:cNvSpPr>
          <p:nvPr/>
        </p:nvSpPr>
        <p:spPr bwMode="auto">
          <a:xfrm>
            <a:off x="1404938" y="2954338"/>
            <a:ext cx="2166937" cy="485775"/>
          </a:xfrm>
          <a:prstGeom prst="rightArrow">
            <a:avLst>
              <a:gd name="adj1" fmla="val 50000"/>
              <a:gd name="adj2" fmla="val 49874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66"/>
                </p:tgtEl>
              </p:cMediaNode>
            </p:audio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66"/>
          <p:cNvGrpSpPr>
            <a:grpSpLocks/>
          </p:cNvGrpSpPr>
          <p:nvPr/>
        </p:nvGrpSpPr>
        <p:grpSpPr bwMode="auto">
          <a:xfrm>
            <a:off x="0" y="3500438"/>
            <a:ext cx="9144000" cy="3128962"/>
            <a:chOff x="0" y="2349"/>
            <a:chExt cx="5760" cy="1971"/>
          </a:xfrm>
        </p:grpSpPr>
        <p:sp>
          <p:nvSpPr>
            <p:cNvPr id="39961" name="Rectangle 67"/>
            <p:cNvSpPr>
              <a:spLocks noChangeArrowheads="1"/>
            </p:cNvSpPr>
            <p:nvPr/>
          </p:nvSpPr>
          <p:spPr bwMode="auto">
            <a:xfrm>
              <a:off x="0" y="2349"/>
              <a:ext cx="5760" cy="1971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292929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9962" name="Line 68"/>
            <p:cNvSpPr>
              <a:spLocks noChangeShapeType="1"/>
            </p:cNvSpPr>
            <p:nvPr/>
          </p:nvSpPr>
          <p:spPr bwMode="auto">
            <a:xfrm>
              <a:off x="0" y="331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9963" name="Line 69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9964" name="AutoShape 70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47" y="3023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39965" name="AutoShape 71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3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39966" name="AutoShape 72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4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39967" name="AutoShape 73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56" y="3022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</p:grpSp>
      <p:sp>
        <p:nvSpPr>
          <p:cNvPr id="44047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363" y="4570413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Waterbreuk</a:t>
            </a:r>
            <a:endParaRPr lang="en-US" altLang="nl-NL">
              <a:solidFill>
                <a:schemeClr val="tx2"/>
              </a:solidFill>
            </a:endParaRPr>
          </a:p>
        </p:txBody>
      </p:sp>
      <p:sp>
        <p:nvSpPr>
          <p:cNvPr id="44055" name="Rectangle 23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533400"/>
            <a:ext cx="7772400" cy="2157413"/>
          </a:xfrm>
        </p:spPr>
        <p:txBody>
          <a:bodyPr/>
          <a:lstStyle/>
          <a:p>
            <a:r>
              <a:rPr lang="en-US" altLang="nl-NL" sz="3600" smtClean="0"/>
              <a:t>Een ontsteking in het scrotum waardoor er vocht in de ruimte tussen de vliezen komt, heet een?</a:t>
            </a:r>
          </a:p>
        </p:txBody>
      </p:sp>
      <p:sp>
        <p:nvSpPr>
          <p:cNvPr id="44056" name="AutoShape 2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075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Liesbreuk</a:t>
            </a:r>
            <a:endParaRPr lang="en-US" altLang="nl-NL" sz="2400">
              <a:solidFill>
                <a:schemeClr val="tx2"/>
              </a:solidFill>
            </a:endParaRPr>
          </a:p>
        </p:txBody>
      </p:sp>
      <p:sp>
        <p:nvSpPr>
          <p:cNvPr id="44057" name="AutoShape 2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79950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Navelbreuk</a:t>
            </a:r>
            <a:endParaRPr lang="en-US" altLang="nl-NL">
              <a:solidFill>
                <a:schemeClr val="tx2"/>
              </a:solidFill>
            </a:endParaRPr>
          </a:p>
        </p:txBody>
      </p:sp>
      <p:sp>
        <p:nvSpPr>
          <p:cNvPr id="44058" name="AutoShape 2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92650" y="456882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Scrotitis.</a:t>
            </a:r>
            <a:endParaRPr lang="en-US" altLang="nl-NL">
              <a:solidFill>
                <a:schemeClr val="tx2"/>
              </a:solidFill>
            </a:endParaRPr>
          </a:p>
        </p:txBody>
      </p:sp>
      <p:sp>
        <p:nvSpPr>
          <p:cNvPr id="39944" name="Text Box 34"/>
          <p:cNvSpPr txBox="1">
            <a:spLocks noChangeArrowheads="1"/>
          </p:cNvSpPr>
          <p:nvPr/>
        </p:nvSpPr>
        <p:spPr bwMode="auto">
          <a:xfrm>
            <a:off x="6096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A</a:t>
            </a:r>
            <a:endParaRPr lang="en-US" altLang="nl-NL" sz="2800"/>
          </a:p>
        </p:txBody>
      </p:sp>
      <p:sp>
        <p:nvSpPr>
          <p:cNvPr id="39945" name="Text Box 35"/>
          <p:cNvSpPr txBox="1">
            <a:spLocks noChangeArrowheads="1"/>
          </p:cNvSpPr>
          <p:nvPr/>
        </p:nvSpPr>
        <p:spPr bwMode="auto">
          <a:xfrm>
            <a:off x="6096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C</a:t>
            </a:r>
            <a:endParaRPr lang="en-US" altLang="nl-NL" sz="2800"/>
          </a:p>
        </p:txBody>
      </p:sp>
      <p:sp>
        <p:nvSpPr>
          <p:cNvPr id="39946" name="Text Box 36"/>
          <p:cNvSpPr txBox="1">
            <a:spLocks noChangeArrowheads="1"/>
          </p:cNvSpPr>
          <p:nvPr/>
        </p:nvSpPr>
        <p:spPr bwMode="auto">
          <a:xfrm>
            <a:off x="51054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D</a:t>
            </a:r>
            <a:endParaRPr lang="en-US" altLang="nl-NL" sz="2800"/>
          </a:p>
        </p:txBody>
      </p:sp>
      <p:sp>
        <p:nvSpPr>
          <p:cNvPr id="39947" name="Text Box 37"/>
          <p:cNvSpPr txBox="1">
            <a:spLocks noChangeArrowheads="1"/>
          </p:cNvSpPr>
          <p:nvPr/>
        </p:nvSpPr>
        <p:spPr bwMode="auto">
          <a:xfrm>
            <a:off x="51054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B</a:t>
            </a:r>
            <a:endParaRPr lang="en-US" altLang="nl-NL" sz="2800"/>
          </a:p>
        </p:txBody>
      </p:sp>
      <p:sp>
        <p:nvSpPr>
          <p:cNvPr id="39948" name="Oval 5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chemeClr val="tx1"/>
                </a:solidFill>
              </a:rPr>
              <a:t>50/50</a:t>
            </a:r>
          </a:p>
        </p:txBody>
      </p:sp>
      <p:grpSp>
        <p:nvGrpSpPr>
          <p:cNvPr id="39949" name="Group 54"/>
          <p:cNvGrpSpPr>
            <a:grpSpLocks/>
          </p:cNvGrpSpPr>
          <p:nvPr/>
        </p:nvGrpSpPr>
        <p:grpSpPr bwMode="auto">
          <a:xfrm>
            <a:off x="1981200" y="3810000"/>
            <a:ext cx="666750" cy="635000"/>
            <a:chOff x="1065" y="2492"/>
            <a:chExt cx="420" cy="400"/>
          </a:xfrm>
        </p:grpSpPr>
        <p:pic>
          <p:nvPicPr>
            <p:cNvPr id="39959" name="Picture 5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00" y="2496"/>
              <a:ext cx="285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9960" name="Freeform 56"/>
            <p:cNvSpPr>
              <a:spLocks/>
            </p:cNvSpPr>
            <p:nvPr/>
          </p:nvSpPr>
          <p:spPr bwMode="auto">
            <a:xfrm rot="2869560" flipH="1" flipV="1">
              <a:off x="889" y="2668"/>
              <a:ext cx="400" cy="47"/>
            </a:xfrm>
            <a:custGeom>
              <a:avLst/>
              <a:gdLst>
                <a:gd name="T0" fmla="*/ 0 w 3264"/>
                <a:gd name="T1" fmla="*/ 47 h 336"/>
                <a:gd name="T2" fmla="*/ 35 w 3264"/>
                <a:gd name="T3" fmla="*/ 0 h 336"/>
                <a:gd name="T4" fmla="*/ 71 w 3264"/>
                <a:gd name="T5" fmla="*/ 47 h 336"/>
                <a:gd name="T6" fmla="*/ 106 w 3264"/>
                <a:gd name="T7" fmla="*/ 0 h 336"/>
                <a:gd name="T8" fmla="*/ 135 w 3264"/>
                <a:gd name="T9" fmla="*/ 47 h 336"/>
                <a:gd name="T10" fmla="*/ 171 w 3264"/>
                <a:gd name="T11" fmla="*/ 0 h 336"/>
                <a:gd name="T12" fmla="*/ 200 w 3264"/>
                <a:gd name="T13" fmla="*/ 47 h 336"/>
                <a:gd name="T14" fmla="*/ 235 w 3264"/>
                <a:gd name="T15" fmla="*/ 0 h 336"/>
                <a:gd name="T16" fmla="*/ 265 w 3264"/>
                <a:gd name="T17" fmla="*/ 47 h 336"/>
                <a:gd name="T18" fmla="*/ 300 w 3264"/>
                <a:gd name="T19" fmla="*/ 0 h 336"/>
                <a:gd name="T20" fmla="*/ 335 w 3264"/>
                <a:gd name="T21" fmla="*/ 47 h 336"/>
                <a:gd name="T22" fmla="*/ 371 w 3264"/>
                <a:gd name="T23" fmla="*/ 0 h 336"/>
                <a:gd name="T24" fmla="*/ 400 w 3264"/>
                <a:gd name="T25" fmla="*/ 47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64" h="336">
                  <a:moveTo>
                    <a:pt x="0" y="336"/>
                  </a:moveTo>
                  <a:cubicBezTo>
                    <a:pt x="96" y="168"/>
                    <a:pt x="192" y="0"/>
                    <a:pt x="288" y="0"/>
                  </a:cubicBezTo>
                  <a:cubicBezTo>
                    <a:pt x="384" y="0"/>
                    <a:pt x="480" y="336"/>
                    <a:pt x="576" y="336"/>
                  </a:cubicBezTo>
                  <a:cubicBezTo>
                    <a:pt x="672" y="336"/>
                    <a:pt x="776" y="0"/>
                    <a:pt x="864" y="0"/>
                  </a:cubicBezTo>
                  <a:cubicBezTo>
                    <a:pt x="952" y="0"/>
                    <a:pt x="1016" y="336"/>
                    <a:pt x="1104" y="336"/>
                  </a:cubicBezTo>
                  <a:cubicBezTo>
                    <a:pt x="1192" y="336"/>
                    <a:pt x="1304" y="0"/>
                    <a:pt x="1392" y="0"/>
                  </a:cubicBezTo>
                  <a:cubicBezTo>
                    <a:pt x="1480" y="0"/>
                    <a:pt x="1544" y="336"/>
                    <a:pt x="1632" y="336"/>
                  </a:cubicBezTo>
                  <a:cubicBezTo>
                    <a:pt x="1720" y="336"/>
                    <a:pt x="1832" y="0"/>
                    <a:pt x="1920" y="0"/>
                  </a:cubicBezTo>
                  <a:cubicBezTo>
                    <a:pt x="2008" y="0"/>
                    <a:pt x="2072" y="336"/>
                    <a:pt x="2160" y="336"/>
                  </a:cubicBezTo>
                  <a:cubicBezTo>
                    <a:pt x="2248" y="336"/>
                    <a:pt x="2352" y="0"/>
                    <a:pt x="2448" y="0"/>
                  </a:cubicBezTo>
                  <a:cubicBezTo>
                    <a:pt x="2544" y="0"/>
                    <a:pt x="2640" y="336"/>
                    <a:pt x="2736" y="336"/>
                  </a:cubicBezTo>
                  <a:cubicBezTo>
                    <a:pt x="2832" y="336"/>
                    <a:pt x="2936" y="0"/>
                    <a:pt x="3024" y="0"/>
                  </a:cubicBezTo>
                  <a:cubicBezTo>
                    <a:pt x="3112" y="0"/>
                    <a:pt x="3188" y="168"/>
                    <a:pt x="3264" y="33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39950" name="Oval 5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002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  <p:grpSp>
        <p:nvGrpSpPr>
          <p:cNvPr id="39951" name="Group 58"/>
          <p:cNvGrpSpPr>
            <a:grpSpLocks/>
          </p:cNvGrpSpPr>
          <p:nvPr/>
        </p:nvGrpSpPr>
        <p:grpSpPr bwMode="auto">
          <a:xfrm>
            <a:off x="3209925" y="3879850"/>
            <a:ext cx="987425" cy="476250"/>
            <a:chOff x="3122" y="2628"/>
            <a:chExt cx="622" cy="300"/>
          </a:xfrm>
        </p:grpSpPr>
        <p:sp>
          <p:nvSpPr>
            <p:cNvPr id="39953" name="AutoShape 59"/>
            <p:cNvSpPr>
              <a:spLocks noChangeArrowheads="1"/>
            </p:cNvSpPr>
            <p:nvPr/>
          </p:nvSpPr>
          <p:spPr bwMode="auto">
            <a:xfrm flipV="1">
              <a:off x="3549" y="2722"/>
              <a:ext cx="195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39954" name="AutoShape 60"/>
            <p:cNvSpPr>
              <a:spLocks noChangeArrowheads="1"/>
            </p:cNvSpPr>
            <p:nvPr/>
          </p:nvSpPr>
          <p:spPr bwMode="auto">
            <a:xfrm flipV="1">
              <a:off x="3122" y="2722"/>
              <a:ext cx="196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39955" name="AutoShape 61"/>
            <p:cNvSpPr>
              <a:spLocks noChangeArrowheads="1"/>
            </p:cNvSpPr>
            <p:nvPr/>
          </p:nvSpPr>
          <p:spPr bwMode="auto">
            <a:xfrm flipV="1">
              <a:off x="3330" y="2736"/>
              <a:ext cx="201" cy="192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39956" name="Oval 62"/>
            <p:cNvSpPr>
              <a:spLocks noChangeArrowheads="1"/>
            </p:cNvSpPr>
            <p:nvPr/>
          </p:nvSpPr>
          <p:spPr bwMode="auto">
            <a:xfrm>
              <a:off x="3167" y="2628"/>
              <a:ext cx="101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9957" name="Oval 63"/>
            <p:cNvSpPr>
              <a:spLocks noChangeArrowheads="1"/>
            </p:cNvSpPr>
            <p:nvPr/>
          </p:nvSpPr>
          <p:spPr bwMode="auto">
            <a:xfrm>
              <a:off x="3587" y="2631"/>
              <a:ext cx="102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9958" name="Oval 64"/>
            <p:cNvSpPr>
              <a:spLocks noChangeArrowheads="1"/>
            </p:cNvSpPr>
            <p:nvPr/>
          </p:nvSpPr>
          <p:spPr bwMode="auto">
            <a:xfrm>
              <a:off x="3378" y="2640"/>
              <a:ext cx="102" cy="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</p:grpSp>
      <p:sp>
        <p:nvSpPr>
          <p:cNvPr id="39952" name="Oval 6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435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nk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7" grpId="0" animBg="1" autoUpdateAnimBg="0"/>
      <p:bldP spid="44055" grpId="0" build="p" autoUpdateAnimBg="0" advAuto="1000"/>
      <p:bldP spid="44056" grpId="0" animBg="1" autoUpdateAnimBg="0"/>
      <p:bldP spid="44057" grpId="0" animBg="1" autoUpdateAnimBg="0"/>
      <p:bldP spid="44058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66"/>
          <p:cNvGrpSpPr>
            <a:grpSpLocks/>
          </p:cNvGrpSpPr>
          <p:nvPr/>
        </p:nvGrpSpPr>
        <p:grpSpPr bwMode="auto">
          <a:xfrm>
            <a:off x="0" y="3500438"/>
            <a:ext cx="9144000" cy="3128962"/>
            <a:chOff x="0" y="2349"/>
            <a:chExt cx="5760" cy="1971"/>
          </a:xfrm>
        </p:grpSpPr>
        <p:sp>
          <p:nvSpPr>
            <p:cNvPr id="40985" name="Rectangle 67"/>
            <p:cNvSpPr>
              <a:spLocks noChangeArrowheads="1"/>
            </p:cNvSpPr>
            <p:nvPr/>
          </p:nvSpPr>
          <p:spPr bwMode="auto">
            <a:xfrm>
              <a:off x="0" y="2349"/>
              <a:ext cx="5760" cy="1971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292929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40986" name="Line 68"/>
            <p:cNvSpPr>
              <a:spLocks noChangeShapeType="1"/>
            </p:cNvSpPr>
            <p:nvPr/>
          </p:nvSpPr>
          <p:spPr bwMode="auto">
            <a:xfrm>
              <a:off x="0" y="331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0987" name="Line 69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0988" name="AutoShape 70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47" y="3023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40989" name="AutoShape 71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3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40990" name="AutoShape 72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4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40991" name="AutoShape 73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56" y="3022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</p:grpSp>
      <p:sp>
        <p:nvSpPr>
          <p:cNvPr id="44047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363" y="4570413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TNM</a:t>
            </a:r>
            <a:endParaRPr lang="en-US" altLang="nl-NL">
              <a:solidFill>
                <a:schemeClr val="tx2"/>
              </a:solidFill>
            </a:endParaRPr>
          </a:p>
        </p:txBody>
      </p:sp>
      <p:sp>
        <p:nvSpPr>
          <p:cNvPr id="44055" name="Rectangle 23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533400"/>
            <a:ext cx="7772400" cy="2235200"/>
          </a:xfrm>
        </p:spPr>
        <p:txBody>
          <a:bodyPr/>
          <a:lstStyle/>
          <a:p>
            <a:r>
              <a:rPr lang="en-US" altLang="nl-NL" sz="3600" smtClean="0"/>
              <a:t>Hoe heet het classificatiesysteem om de ernst van de oncologische aandoening vast te stellen?</a:t>
            </a:r>
          </a:p>
        </p:txBody>
      </p:sp>
      <p:sp>
        <p:nvSpPr>
          <p:cNvPr id="44056" name="AutoShape 2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075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000">
                <a:solidFill>
                  <a:srgbClr val="FFCC00"/>
                </a:solidFill>
              </a:rPr>
              <a:t>DSM</a:t>
            </a:r>
            <a:endParaRPr lang="en-US" altLang="nl-NL" sz="2000">
              <a:solidFill>
                <a:schemeClr val="tx2"/>
              </a:solidFill>
            </a:endParaRPr>
          </a:p>
        </p:txBody>
      </p:sp>
      <p:sp>
        <p:nvSpPr>
          <p:cNvPr id="44057" name="AutoShape 2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79950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WCS</a:t>
            </a:r>
            <a:endParaRPr lang="en-US" altLang="nl-NL">
              <a:solidFill>
                <a:schemeClr val="tx2"/>
              </a:solidFill>
            </a:endParaRPr>
          </a:p>
        </p:txBody>
      </p:sp>
      <p:sp>
        <p:nvSpPr>
          <p:cNvPr id="44058" name="AutoShape 2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92650" y="456882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ICF.</a:t>
            </a:r>
            <a:endParaRPr lang="en-US" altLang="nl-NL">
              <a:solidFill>
                <a:schemeClr val="tx2"/>
              </a:solidFill>
            </a:endParaRPr>
          </a:p>
        </p:txBody>
      </p:sp>
      <p:sp>
        <p:nvSpPr>
          <p:cNvPr id="40968" name="Text Box 34"/>
          <p:cNvSpPr txBox="1">
            <a:spLocks noChangeArrowheads="1"/>
          </p:cNvSpPr>
          <p:nvPr/>
        </p:nvSpPr>
        <p:spPr bwMode="auto">
          <a:xfrm>
            <a:off x="6096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A</a:t>
            </a:r>
            <a:endParaRPr lang="en-US" altLang="nl-NL" sz="2800"/>
          </a:p>
        </p:txBody>
      </p:sp>
      <p:sp>
        <p:nvSpPr>
          <p:cNvPr id="40969" name="Text Box 35"/>
          <p:cNvSpPr txBox="1">
            <a:spLocks noChangeArrowheads="1"/>
          </p:cNvSpPr>
          <p:nvPr/>
        </p:nvSpPr>
        <p:spPr bwMode="auto">
          <a:xfrm>
            <a:off x="6096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C</a:t>
            </a:r>
            <a:endParaRPr lang="en-US" altLang="nl-NL" sz="2800"/>
          </a:p>
        </p:txBody>
      </p:sp>
      <p:sp>
        <p:nvSpPr>
          <p:cNvPr id="40970" name="Text Box 36"/>
          <p:cNvSpPr txBox="1">
            <a:spLocks noChangeArrowheads="1"/>
          </p:cNvSpPr>
          <p:nvPr/>
        </p:nvSpPr>
        <p:spPr bwMode="auto">
          <a:xfrm>
            <a:off x="51054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D</a:t>
            </a:r>
            <a:endParaRPr lang="en-US" altLang="nl-NL" sz="2800"/>
          </a:p>
        </p:txBody>
      </p:sp>
      <p:sp>
        <p:nvSpPr>
          <p:cNvPr id="40971" name="Text Box 37"/>
          <p:cNvSpPr txBox="1">
            <a:spLocks noChangeArrowheads="1"/>
          </p:cNvSpPr>
          <p:nvPr/>
        </p:nvSpPr>
        <p:spPr bwMode="auto">
          <a:xfrm>
            <a:off x="51054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B</a:t>
            </a:r>
            <a:endParaRPr lang="en-US" altLang="nl-NL" sz="2800"/>
          </a:p>
        </p:txBody>
      </p:sp>
      <p:sp>
        <p:nvSpPr>
          <p:cNvPr id="40972" name="Oval 5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chemeClr val="tx1"/>
                </a:solidFill>
              </a:rPr>
              <a:t>50/50</a:t>
            </a:r>
          </a:p>
        </p:txBody>
      </p:sp>
      <p:grpSp>
        <p:nvGrpSpPr>
          <p:cNvPr id="40973" name="Group 54"/>
          <p:cNvGrpSpPr>
            <a:grpSpLocks/>
          </p:cNvGrpSpPr>
          <p:nvPr/>
        </p:nvGrpSpPr>
        <p:grpSpPr bwMode="auto">
          <a:xfrm>
            <a:off x="1981200" y="3810000"/>
            <a:ext cx="666750" cy="635000"/>
            <a:chOff x="1065" y="2492"/>
            <a:chExt cx="420" cy="400"/>
          </a:xfrm>
        </p:grpSpPr>
        <p:pic>
          <p:nvPicPr>
            <p:cNvPr id="40983" name="Picture 5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00" y="2496"/>
              <a:ext cx="285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0984" name="Freeform 56"/>
            <p:cNvSpPr>
              <a:spLocks/>
            </p:cNvSpPr>
            <p:nvPr/>
          </p:nvSpPr>
          <p:spPr bwMode="auto">
            <a:xfrm rot="2869560" flipH="1" flipV="1">
              <a:off x="889" y="2668"/>
              <a:ext cx="400" cy="47"/>
            </a:xfrm>
            <a:custGeom>
              <a:avLst/>
              <a:gdLst>
                <a:gd name="T0" fmla="*/ 0 w 3264"/>
                <a:gd name="T1" fmla="*/ 47 h 336"/>
                <a:gd name="T2" fmla="*/ 35 w 3264"/>
                <a:gd name="T3" fmla="*/ 0 h 336"/>
                <a:gd name="T4" fmla="*/ 71 w 3264"/>
                <a:gd name="T5" fmla="*/ 47 h 336"/>
                <a:gd name="T6" fmla="*/ 106 w 3264"/>
                <a:gd name="T7" fmla="*/ 0 h 336"/>
                <a:gd name="T8" fmla="*/ 135 w 3264"/>
                <a:gd name="T9" fmla="*/ 47 h 336"/>
                <a:gd name="T10" fmla="*/ 171 w 3264"/>
                <a:gd name="T11" fmla="*/ 0 h 336"/>
                <a:gd name="T12" fmla="*/ 200 w 3264"/>
                <a:gd name="T13" fmla="*/ 47 h 336"/>
                <a:gd name="T14" fmla="*/ 235 w 3264"/>
                <a:gd name="T15" fmla="*/ 0 h 336"/>
                <a:gd name="T16" fmla="*/ 265 w 3264"/>
                <a:gd name="T17" fmla="*/ 47 h 336"/>
                <a:gd name="T18" fmla="*/ 300 w 3264"/>
                <a:gd name="T19" fmla="*/ 0 h 336"/>
                <a:gd name="T20" fmla="*/ 335 w 3264"/>
                <a:gd name="T21" fmla="*/ 47 h 336"/>
                <a:gd name="T22" fmla="*/ 371 w 3264"/>
                <a:gd name="T23" fmla="*/ 0 h 336"/>
                <a:gd name="T24" fmla="*/ 400 w 3264"/>
                <a:gd name="T25" fmla="*/ 47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64" h="336">
                  <a:moveTo>
                    <a:pt x="0" y="336"/>
                  </a:moveTo>
                  <a:cubicBezTo>
                    <a:pt x="96" y="168"/>
                    <a:pt x="192" y="0"/>
                    <a:pt x="288" y="0"/>
                  </a:cubicBezTo>
                  <a:cubicBezTo>
                    <a:pt x="384" y="0"/>
                    <a:pt x="480" y="336"/>
                    <a:pt x="576" y="336"/>
                  </a:cubicBezTo>
                  <a:cubicBezTo>
                    <a:pt x="672" y="336"/>
                    <a:pt x="776" y="0"/>
                    <a:pt x="864" y="0"/>
                  </a:cubicBezTo>
                  <a:cubicBezTo>
                    <a:pt x="952" y="0"/>
                    <a:pt x="1016" y="336"/>
                    <a:pt x="1104" y="336"/>
                  </a:cubicBezTo>
                  <a:cubicBezTo>
                    <a:pt x="1192" y="336"/>
                    <a:pt x="1304" y="0"/>
                    <a:pt x="1392" y="0"/>
                  </a:cubicBezTo>
                  <a:cubicBezTo>
                    <a:pt x="1480" y="0"/>
                    <a:pt x="1544" y="336"/>
                    <a:pt x="1632" y="336"/>
                  </a:cubicBezTo>
                  <a:cubicBezTo>
                    <a:pt x="1720" y="336"/>
                    <a:pt x="1832" y="0"/>
                    <a:pt x="1920" y="0"/>
                  </a:cubicBezTo>
                  <a:cubicBezTo>
                    <a:pt x="2008" y="0"/>
                    <a:pt x="2072" y="336"/>
                    <a:pt x="2160" y="336"/>
                  </a:cubicBezTo>
                  <a:cubicBezTo>
                    <a:pt x="2248" y="336"/>
                    <a:pt x="2352" y="0"/>
                    <a:pt x="2448" y="0"/>
                  </a:cubicBezTo>
                  <a:cubicBezTo>
                    <a:pt x="2544" y="0"/>
                    <a:pt x="2640" y="336"/>
                    <a:pt x="2736" y="336"/>
                  </a:cubicBezTo>
                  <a:cubicBezTo>
                    <a:pt x="2832" y="336"/>
                    <a:pt x="2936" y="0"/>
                    <a:pt x="3024" y="0"/>
                  </a:cubicBezTo>
                  <a:cubicBezTo>
                    <a:pt x="3112" y="0"/>
                    <a:pt x="3188" y="168"/>
                    <a:pt x="3264" y="33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40974" name="Oval 5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002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  <p:grpSp>
        <p:nvGrpSpPr>
          <p:cNvPr id="40975" name="Group 58"/>
          <p:cNvGrpSpPr>
            <a:grpSpLocks/>
          </p:cNvGrpSpPr>
          <p:nvPr/>
        </p:nvGrpSpPr>
        <p:grpSpPr bwMode="auto">
          <a:xfrm>
            <a:off x="3209925" y="3879850"/>
            <a:ext cx="987425" cy="476250"/>
            <a:chOff x="3122" y="2628"/>
            <a:chExt cx="622" cy="300"/>
          </a:xfrm>
        </p:grpSpPr>
        <p:sp>
          <p:nvSpPr>
            <p:cNvPr id="40977" name="AutoShape 59"/>
            <p:cNvSpPr>
              <a:spLocks noChangeArrowheads="1"/>
            </p:cNvSpPr>
            <p:nvPr/>
          </p:nvSpPr>
          <p:spPr bwMode="auto">
            <a:xfrm flipV="1">
              <a:off x="3549" y="2722"/>
              <a:ext cx="195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40978" name="AutoShape 60"/>
            <p:cNvSpPr>
              <a:spLocks noChangeArrowheads="1"/>
            </p:cNvSpPr>
            <p:nvPr/>
          </p:nvSpPr>
          <p:spPr bwMode="auto">
            <a:xfrm flipV="1">
              <a:off x="3122" y="2722"/>
              <a:ext cx="196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40979" name="AutoShape 61"/>
            <p:cNvSpPr>
              <a:spLocks noChangeArrowheads="1"/>
            </p:cNvSpPr>
            <p:nvPr/>
          </p:nvSpPr>
          <p:spPr bwMode="auto">
            <a:xfrm flipV="1">
              <a:off x="3330" y="2736"/>
              <a:ext cx="201" cy="192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40980" name="Oval 62"/>
            <p:cNvSpPr>
              <a:spLocks noChangeArrowheads="1"/>
            </p:cNvSpPr>
            <p:nvPr/>
          </p:nvSpPr>
          <p:spPr bwMode="auto">
            <a:xfrm>
              <a:off x="3167" y="2628"/>
              <a:ext cx="101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40981" name="Oval 63"/>
            <p:cNvSpPr>
              <a:spLocks noChangeArrowheads="1"/>
            </p:cNvSpPr>
            <p:nvPr/>
          </p:nvSpPr>
          <p:spPr bwMode="auto">
            <a:xfrm>
              <a:off x="3587" y="2631"/>
              <a:ext cx="102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40982" name="Oval 64"/>
            <p:cNvSpPr>
              <a:spLocks noChangeArrowheads="1"/>
            </p:cNvSpPr>
            <p:nvPr/>
          </p:nvSpPr>
          <p:spPr bwMode="auto">
            <a:xfrm>
              <a:off x="3378" y="2640"/>
              <a:ext cx="102" cy="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</p:grpSp>
      <p:sp>
        <p:nvSpPr>
          <p:cNvPr id="40976" name="Oval 6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435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nk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7" grpId="0" animBg="1" autoUpdateAnimBg="0"/>
      <p:bldP spid="44055" grpId="0" build="p" autoUpdateAnimBg="0" advAuto="1000"/>
      <p:bldP spid="44056" grpId="0" animBg="1" autoUpdateAnimBg="0"/>
      <p:bldP spid="44057" grpId="0" animBg="1" autoUpdateAnimBg="0"/>
      <p:bldP spid="44058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571875" y="48752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15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9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14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13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91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12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92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11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93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21717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10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94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9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95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8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96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7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97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6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98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41999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4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00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3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01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2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02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03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$1 Million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04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$500,000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05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$250,000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06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$125,000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07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$64,000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08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$32,000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09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$16,000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10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$8,000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11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$4,000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12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13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$1,000</a:t>
            </a:r>
          </a:p>
        </p:txBody>
      </p:sp>
      <p:sp>
        <p:nvSpPr>
          <p:cNvPr id="42014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$500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15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$300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16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17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18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19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20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21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22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23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24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25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26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27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28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29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30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31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32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266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66"/>
                </p:tgtEl>
              </p:cMediaNode>
            </p:audio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66"/>
          <p:cNvGrpSpPr>
            <a:grpSpLocks/>
          </p:cNvGrpSpPr>
          <p:nvPr/>
        </p:nvGrpSpPr>
        <p:grpSpPr bwMode="auto">
          <a:xfrm>
            <a:off x="0" y="3500438"/>
            <a:ext cx="9144000" cy="3128962"/>
            <a:chOff x="0" y="2349"/>
            <a:chExt cx="5760" cy="1971"/>
          </a:xfrm>
        </p:grpSpPr>
        <p:sp>
          <p:nvSpPr>
            <p:cNvPr id="43033" name="Rectangle 67"/>
            <p:cNvSpPr>
              <a:spLocks noChangeArrowheads="1"/>
            </p:cNvSpPr>
            <p:nvPr/>
          </p:nvSpPr>
          <p:spPr bwMode="auto">
            <a:xfrm>
              <a:off x="0" y="2349"/>
              <a:ext cx="5760" cy="1971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292929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43034" name="Line 68"/>
            <p:cNvSpPr>
              <a:spLocks noChangeShapeType="1"/>
            </p:cNvSpPr>
            <p:nvPr/>
          </p:nvSpPr>
          <p:spPr bwMode="auto">
            <a:xfrm>
              <a:off x="0" y="331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3035" name="Line 69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3036" name="AutoShape 70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47" y="3023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43037" name="AutoShape 71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3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43038" name="AutoShape 72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4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43039" name="AutoShape 73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56" y="3022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</p:grpSp>
      <p:sp>
        <p:nvSpPr>
          <p:cNvPr id="40975" name="AutoShap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363" y="4570413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Bacterien en medicatie</a:t>
            </a:r>
            <a:endParaRPr lang="en-US" altLang="nl-NL">
              <a:solidFill>
                <a:schemeClr val="tx2"/>
              </a:solidFill>
            </a:endParaRPr>
          </a:p>
        </p:txBody>
      </p:sp>
      <p:sp>
        <p:nvSpPr>
          <p:cNvPr id="40983" name="Rectangle 23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533400"/>
            <a:ext cx="7772400" cy="2011363"/>
          </a:xfrm>
        </p:spPr>
        <p:txBody>
          <a:bodyPr/>
          <a:lstStyle/>
          <a:p>
            <a:pPr algn="ctr"/>
            <a:r>
              <a:rPr lang="en-US" altLang="nl-NL" sz="3600" smtClean="0"/>
              <a:t>Welke aspecten kunnen onder andere in verband worden gebracht met het ontstaan van kanker?</a:t>
            </a:r>
          </a:p>
        </p:txBody>
      </p:sp>
      <p:sp>
        <p:nvSpPr>
          <p:cNvPr id="40984" name="AutoShape 2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075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Parasieten en schimmels</a:t>
            </a:r>
            <a:endParaRPr lang="en-US" altLang="nl-NL">
              <a:solidFill>
                <a:schemeClr val="tx2"/>
              </a:solidFill>
            </a:endParaRPr>
          </a:p>
        </p:txBody>
      </p:sp>
      <p:sp>
        <p:nvSpPr>
          <p:cNvPr id="40985" name="AutoShape 2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79950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Bacterien en virus</a:t>
            </a:r>
            <a:endParaRPr lang="en-US" altLang="nl-NL">
              <a:solidFill>
                <a:schemeClr val="tx2"/>
              </a:solidFill>
            </a:endParaRPr>
          </a:p>
        </p:txBody>
      </p:sp>
      <p:sp>
        <p:nvSpPr>
          <p:cNvPr id="40986" name="AutoShape 2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92650" y="456882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Verminderde afweer en virus</a:t>
            </a:r>
            <a:endParaRPr lang="en-US" altLang="nl-NL">
              <a:solidFill>
                <a:schemeClr val="tx2"/>
              </a:solidFill>
            </a:endParaRPr>
          </a:p>
        </p:txBody>
      </p:sp>
      <p:sp>
        <p:nvSpPr>
          <p:cNvPr id="43016" name="Text Box 34"/>
          <p:cNvSpPr txBox="1">
            <a:spLocks noChangeArrowheads="1"/>
          </p:cNvSpPr>
          <p:nvPr/>
        </p:nvSpPr>
        <p:spPr bwMode="auto">
          <a:xfrm>
            <a:off x="6096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A</a:t>
            </a:r>
            <a:endParaRPr lang="en-US" altLang="nl-NL" sz="2800"/>
          </a:p>
        </p:txBody>
      </p:sp>
      <p:sp>
        <p:nvSpPr>
          <p:cNvPr id="43017" name="Text Box 35"/>
          <p:cNvSpPr txBox="1">
            <a:spLocks noChangeArrowheads="1"/>
          </p:cNvSpPr>
          <p:nvPr/>
        </p:nvSpPr>
        <p:spPr bwMode="auto">
          <a:xfrm>
            <a:off x="6096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C</a:t>
            </a:r>
            <a:endParaRPr lang="en-US" altLang="nl-NL" sz="2800"/>
          </a:p>
        </p:txBody>
      </p:sp>
      <p:sp>
        <p:nvSpPr>
          <p:cNvPr id="43018" name="Text Box 36"/>
          <p:cNvSpPr txBox="1">
            <a:spLocks noChangeArrowheads="1"/>
          </p:cNvSpPr>
          <p:nvPr/>
        </p:nvSpPr>
        <p:spPr bwMode="auto">
          <a:xfrm>
            <a:off x="51054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D</a:t>
            </a:r>
            <a:endParaRPr lang="en-US" altLang="nl-NL" sz="2800"/>
          </a:p>
        </p:txBody>
      </p:sp>
      <p:sp>
        <p:nvSpPr>
          <p:cNvPr id="43019" name="Text Box 37"/>
          <p:cNvSpPr txBox="1">
            <a:spLocks noChangeArrowheads="1"/>
          </p:cNvSpPr>
          <p:nvPr/>
        </p:nvSpPr>
        <p:spPr bwMode="auto">
          <a:xfrm>
            <a:off x="51054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B</a:t>
            </a:r>
            <a:endParaRPr lang="en-US" altLang="nl-NL" sz="2800"/>
          </a:p>
        </p:txBody>
      </p:sp>
      <p:sp>
        <p:nvSpPr>
          <p:cNvPr id="43020" name="Oval 5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chemeClr val="tx1"/>
                </a:solidFill>
              </a:rPr>
              <a:t>50/50</a:t>
            </a:r>
          </a:p>
        </p:txBody>
      </p:sp>
      <p:grpSp>
        <p:nvGrpSpPr>
          <p:cNvPr id="43021" name="Group 54"/>
          <p:cNvGrpSpPr>
            <a:grpSpLocks/>
          </p:cNvGrpSpPr>
          <p:nvPr/>
        </p:nvGrpSpPr>
        <p:grpSpPr bwMode="auto">
          <a:xfrm>
            <a:off x="1981200" y="3810000"/>
            <a:ext cx="666750" cy="635000"/>
            <a:chOff x="1065" y="2492"/>
            <a:chExt cx="420" cy="400"/>
          </a:xfrm>
        </p:grpSpPr>
        <p:pic>
          <p:nvPicPr>
            <p:cNvPr id="43031" name="Picture 5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00" y="2496"/>
              <a:ext cx="285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3032" name="Freeform 56"/>
            <p:cNvSpPr>
              <a:spLocks/>
            </p:cNvSpPr>
            <p:nvPr/>
          </p:nvSpPr>
          <p:spPr bwMode="auto">
            <a:xfrm rot="2869560" flipH="1" flipV="1">
              <a:off x="889" y="2668"/>
              <a:ext cx="400" cy="47"/>
            </a:xfrm>
            <a:custGeom>
              <a:avLst/>
              <a:gdLst>
                <a:gd name="T0" fmla="*/ 0 w 3264"/>
                <a:gd name="T1" fmla="*/ 47 h 336"/>
                <a:gd name="T2" fmla="*/ 35 w 3264"/>
                <a:gd name="T3" fmla="*/ 0 h 336"/>
                <a:gd name="T4" fmla="*/ 71 w 3264"/>
                <a:gd name="T5" fmla="*/ 47 h 336"/>
                <a:gd name="T6" fmla="*/ 106 w 3264"/>
                <a:gd name="T7" fmla="*/ 0 h 336"/>
                <a:gd name="T8" fmla="*/ 135 w 3264"/>
                <a:gd name="T9" fmla="*/ 47 h 336"/>
                <a:gd name="T10" fmla="*/ 171 w 3264"/>
                <a:gd name="T11" fmla="*/ 0 h 336"/>
                <a:gd name="T12" fmla="*/ 200 w 3264"/>
                <a:gd name="T13" fmla="*/ 47 h 336"/>
                <a:gd name="T14" fmla="*/ 235 w 3264"/>
                <a:gd name="T15" fmla="*/ 0 h 336"/>
                <a:gd name="T16" fmla="*/ 265 w 3264"/>
                <a:gd name="T17" fmla="*/ 47 h 336"/>
                <a:gd name="T18" fmla="*/ 300 w 3264"/>
                <a:gd name="T19" fmla="*/ 0 h 336"/>
                <a:gd name="T20" fmla="*/ 335 w 3264"/>
                <a:gd name="T21" fmla="*/ 47 h 336"/>
                <a:gd name="T22" fmla="*/ 371 w 3264"/>
                <a:gd name="T23" fmla="*/ 0 h 336"/>
                <a:gd name="T24" fmla="*/ 400 w 3264"/>
                <a:gd name="T25" fmla="*/ 47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64" h="336">
                  <a:moveTo>
                    <a:pt x="0" y="336"/>
                  </a:moveTo>
                  <a:cubicBezTo>
                    <a:pt x="96" y="168"/>
                    <a:pt x="192" y="0"/>
                    <a:pt x="288" y="0"/>
                  </a:cubicBezTo>
                  <a:cubicBezTo>
                    <a:pt x="384" y="0"/>
                    <a:pt x="480" y="336"/>
                    <a:pt x="576" y="336"/>
                  </a:cubicBezTo>
                  <a:cubicBezTo>
                    <a:pt x="672" y="336"/>
                    <a:pt x="776" y="0"/>
                    <a:pt x="864" y="0"/>
                  </a:cubicBezTo>
                  <a:cubicBezTo>
                    <a:pt x="952" y="0"/>
                    <a:pt x="1016" y="336"/>
                    <a:pt x="1104" y="336"/>
                  </a:cubicBezTo>
                  <a:cubicBezTo>
                    <a:pt x="1192" y="336"/>
                    <a:pt x="1304" y="0"/>
                    <a:pt x="1392" y="0"/>
                  </a:cubicBezTo>
                  <a:cubicBezTo>
                    <a:pt x="1480" y="0"/>
                    <a:pt x="1544" y="336"/>
                    <a:pt x="1632" y="336"/>
                  </a:cubicBezTo>
                  <a:cubicBezTo>
                    <a:pt x="1720" y="336"/>
                    <a:pt x="1832" y="0"/>
                    <a:pt x="1920" y="0"/>
                  </a:cubicBezTo>
                  <a:cubicBezTo>
                    <a:pt x="2008" y="0"/>
                    <a:pt x="2072" y="336"/>
                    <a:pt x="2160" y="336"/>
                  </a:cubicBezTo>
                  <a:cubicBezTo>
                    <a:pt x="2248" y="336"/>
                    <a:pt x="2352" y="0"/>
                    <a:pt x="2448" y="0"/>
                  </a:cubicBezTo>
                  <a:cubicBezTo>
                    <a:pt x="2544" y="0"/>
                    <a:pt x="2640" y="336"/>
                    <a:pt x="2736" y="336"/>
                  </a:cubicBezTo>
                  <a:cubicBezTo>
                    <a:pt x="2832" y="336"/>
                    <a:pt x="2936" y="0"/>
                    <a:pt x="3024" y="0"/>
                  </a:cubicBezTo>
                  <a:cubicBezTo>
                    <a:pt x="3112" y="0"/>
                    <a:pt x="3188" y="168"/>
                    <a:pt x="3264" y="33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43022" name="Oval 5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002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  <p:grpSp>
        <p:nvGrpSpPr>
          <p:cNvPr id="43023" name="Group 58"/>
          <p:cNvGrpSpPr>
            <a:grpSpLocks/>
          </p:cNvGrpSpPr>
          <p:nvPr/>
        </p:nvGrpSpPr>
        <p:grpSpPr bwMode="auto">
          <a:xfrm>
            <a:off x="3209925" y="3879850"/>
            <a:ext cx="987425" cy="476250"/>
            <a:chOff x="3122" y="2628"/>
            <a:chExt cx="622" cy="300"/>
          </a:xfrm>
        </p:grpSpPr>
        <p:sp>
          <p:nvSpPr>
            <p:cNvPr id="43025" name="AutoShape 59"/>
            <p:cNvSpPr>
              <a:spLocks noChangeArrowheads="1"/>
            </p:cNvSpPr>
            <p:nvPr/>
          </p:nvSpPr>
          <p:spPr bwMode="auto">
            <a:xfrm flipV="1">
              <a:off x="3549" y="2722"/>
              <a:ext cx="195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43026" name="AutoShape 60"/>
            <p:cNvSpPr>
              <a:spLocks noChangeArrowheads="1"/>
            </p:cNvSpPr>
            <p:nvPr/>
          </p:nvSpPr>
          <p:spPr bwMode="auto">
            <a:xfrm flipV="1">
              <a:off x="3122" y="2722"/>
              <a:ext cx="196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43027" name="AutoShape 61"/>
            <p:cNvSpPr>
              <a:spLocks noChangeArrowheads="1"/>
            </p:cNvSpPr>
            <p:nvPr/>
          </p:nvSpPr>
          <p:spPr bwMode="auto">
            <a:xfrm flipV="1">
              <a:off x="3330" y="2736"/>
              <a:ext cx="201" cy="192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43028" name="Oval 62"/>
            <p:cNvSpPr>
              <a:spLocks noChangeArrowheads="1"/>
            </p:cNvSpPr>
            <p:nvPr/>
          </p:nvSpPr>
          <p:spPr bwMode="auto">
            <a:xfrm>
              <a:off x="3167" y="2628"/>
              <a:ext cx="101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43029" name="Oval 63"/>
            <p:cNvSpPr>
              <a:spLocks noChangeArrowheads="1"/>
            </p:cNvSpPr>
            <p:nvPr/>
          </p:nvSpPr>
          <p:spPr bwMode="auto">
            <a:xfrm>
              <a:off x="3587" y="2631"/>
              <a:ext cx="102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43030" name="Oval 64"/>
            <p:cNvSpPr>
              <a:spLocks noChangeArrowheads="1"/>
            </p:cNvSpPr>
            <p:nvPr/>
          </p:nvSpPr>
          <p:spPr bwMode="auto">
            <a:xfrm>
              <a:off x="3378" y="2640"/>
              <a:ext cx="102" cy="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</p:grpSp>
      <p:sp>
        <p:nvSpPr>
          <p:cNvPr id="43024" name="Oval 6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435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nk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5" grpId="0" animBg="1" autoUpdateAnimBg="0"/>
      <p:bldP spid="40983" grpId="0" build="p" autoUpdateAnimBg="0" advAuto="1000"/>
      <p:bldP spid="40984" grpId="0" animBg="1" autoUpdateAnimBg="0"/>
      <p:bldP spid="40985" grpId="0" animBg="1" autoUpdateAnimBg="0"/>
      <p:bldP spid="4098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altLang="nl-NL" sz="4400" smtClean="0"/>
              <a:t>Hulplijntje publiek</a:t>
            </a:r>
            <a:endParaRPr lang="en-US" altLang="nl-NL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7550" y="2551113"/>
            <a:ext cx="7924800" cy="2859087"/>
          </a:xfrm>
        </p:spPr>
        <p:txBody>
          <a:bodyPr/>
          <a:lstStyle/>
          <a:p>
            <a:pPr algn="l"/>
            <a:r>
              <a:rPr lang="en-US" altLang="nl-NL" sz="3200" smtClean="0"/>
              <a:t>“Overleg plenair met de klas over het antwoord…”</a:t>
            </a:r>
          </a:p>
        </p:txBody>
      </p:sp>
      <p:sp>
        <p:nvSpPr>
          <p:cNvPr id="7172" name="Line 19"/>
          <p:cNvSpPr>
            <a:spLocks noChangeShapeType="1"/>
          </p:cNvSpPr>
          <p:nvPr/>
        </p:nvSpPr>
        <p:spPr bwMode="auto">
          <a:xfrm>
            <a:off x="609600" y="1752600"/>
            <a:ext cx="79248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6645" name="Rectangle 21">
            <a:hlinkClick r:id="" action="ppaction://hlinkshowjump?jump=lastslideviewed"/>
          </p:cNvPr>
          <p:cNvSpPr>
            <a:spLocks noChangeArrowheads="1"/>
          </p:cNvSpPr>
          <p:nvPr/>
        </p:nvSpPr>
        <p:spPr bwMode="auto">
          <a:xfrm>
            <a:off x="5257800" y="5715000"/>
            <a:ext cx="3441700" cy="892175"/>
          </a:xfrm>
          <a:prstGeom prst="rect">
            <a:avLst/>
          </a:prstGeom>
          <a:solidFill>
            <a:schemeClr val="bg2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chemeClr val="tx1"/>
                </a:solidFill>
              </a:rPr>
              <a:t>Return to the Question</a:t>
            </a:r>
          </a:p>
        </p:txBody>
      </p:sp>
      <p:grpSp>
        <p:nvGrpSpPr>
          <p:cNvPr id="7174" name="Group 43"/>
          <p:cNvGrpSpPr>
            <a:grpSpLocks/>
          </p:cNvGrpSpPr>
          <p:nvPr/>
        </p:nvGrpSpPr>
        <p:grpSpPr bwMode="auto">
          <a:xfrm>
            <a:off x="6064250" y="595313"/>
            <a:ext cx="2327275" cy="1266825"/>
            <a:chOff x="3820" y="375"/>
            <a:chExt cx="1466" cy="798"/>
          </a:xfrm>
        </p:grpSpPr>
        <p:sp>
          <p:nvSpPr>
            <p:cNvPr id="7175" name="Oval 42"/>
            <p:cNvSpPr>
              <a:spLocks noChangeArrowheads="1"/>
            </p:cNvSpPr>
            <p:nvPr/>
          </p:nvSpPr>
          <p:spPr bwMode="auto">
            <a:xfrm>
              <a:off x="3822" y="384"/>
              <a:ext cx="1446" cy="78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grpSp>
          <p:nvGrpSpPr>
            <p:cNvPr id="7176" name="Group 41"/>
            <p:cNvGrpSpPr>
              <a:grpSpLocks/>
            </p:cNvGrpSpPr>
            <p:nvPr/>
          </p:nvGrpSpPr>
          <p:grpSpPr bwMode="auto">
            <a:xfrm>
              <a:off x="3820" y="375"/>
              <a:ext cx="1466" cy="798"/>
              <a:chOff x="3820" y="375"/>
              <a:chExt cx="1411" cy="768"/>
            </a:xfrm>
          </p:grpSpPr>
          <p:grpSp>
            <p:nvGrpSpPr>
              <p:cNvPr id="7177" name="Group 27"/>
              <p:cNvGrpSpPr>
                <a:grpSpLocks/>
              </p:cNvGrpSpPr>
              <p:nvPr/>
            </p:nvGrpSpPr>
            <p:grpSpPr bwMode="auto">
              <a:xfrm>
                <a:off x="3989" y="533"/>
                <a:ext cx="1076" cy="534"/>
                <a:chOff x="3122" y="2628"/>
                <a:chExt cx="622" cy="300"/>
              </a:xfrm>
            </p:grpSpPr>
            <p:sp>
              <p:nvSpPr>
                <p:cNvPr id="7179" name="AutoShape 28"/>
                <p:cNvSpPr>
                  <a:spLocks noChangeArrowheads="1"/>
                </p:cNvSpPr>
                <p:nvPr/>
              </p:nvSpPr>
              <p:spPr bwMode="auto">
                <a:xfrm flipV="1">
                  <a:off x="3549" y="2722"/>
                  <a:ext cx="195" cy="178"/>
                </a:xfrm>
                <a:prstGeom prst="flowChartOffpageConnector">
                  <a:avLst/>
                </a:prstGeom>
                <a:solidFill>
                  <a:schemeClr val="bg2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wrap="none" anchor="ctr"/>
                <a:lstStyle>
                  <a:lvl1pPr algn="r">
                    <a:spcBef>
                      <a:spcPct val="20000"/>
                    </a:spcBef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1pPr>
                  <a:lvl2pPr marL="742950" indent="-285750" algn="r">
                    <a:spcBef>
                      <a:spcPct val="20000"/>
                    </a:spcBef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r">
                    <a:spcBef>
                      <a:spcPct val="20000"/>
                    </a:spcBef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r">
                    <a:spcBef>
                      <a:spcPct val="20000"/>
                    </a:spcBef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r">
                    <a:spcBef>
                      <a:spcPct val="20000"/>
                    </a:spcBef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lang="nl-NL" altLang="nl-NL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180" name="AutoShape 29"/>
                <p:cNvSpPr>
                  <a:spLocks noChangeArrowheads="1"/>
                </p:cNvSpPr>
                <p:nvPr/>
              </p:nvSpPr>
              <p:spPr bwMode="auto">
                <a:xfrm flipV="1">
                  <a:off x="3122" y="2722"/>
                  <a:ext cx="196" cy="178"/>
                </a:xfrm>
                <a:prstGeom prst="flowChartOffpageConnector">
                  <a:avLst/>
                </a:prstGeom>
                <a:solidFill>
                  <a:schemeClr val="bg2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wrap="none" anchor="ctr"/>
                <a:lstStyle>
                  <a:lvl1pPr algn="r">
                    <a:spcBef>
                      <a:spcPct val="20000"/>
                    </a:spcBef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1pPr>
                  <a:lvl2pPr marL="742950" indent="-285750" algn="r">
                    <a:spcBef>
                      <a:spcPct val="20000"/>
                    </a:spcBef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r">
                    <a:spcBef>
                      <a:spcPct val="20000"/>
                    </a:spcBef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r">
                    <a:spcBef>
                      <a:spcPct val="20000"/>
                    </a:spcBef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r">
                    <a:spcBef>
                      <a:spcPct val="20000"/>
                    </a:spcBef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lang="nl-NL" altLang="nl-NL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181" name="AutoShape 30"/>
                <p:cNvSpPr>
                  <a:spLocks noChangeArrowheads="1"/>
                </p:cNvSpPr>
                <p:nvPr/>
              </p:nvSpPr>
              <p:spPr bwMode="auto">
                <a:xfrm flipV="1">
                  <a:off x="3330" y="2736"/>
                  <a:ext cx="201" cy="192"/>
                </a:xfrm>
                <a:prstGeom prst="flowChartOffpageConnector">
                  <a:avLst/>
                </a:prstGeom>
                <a:solidFill>
                  <a:schemeClr val="bg2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wrap="none" anchor="ctr"/>
                <a:lstStyle>
                  <a:lvl1pPr algn="r">
                    <a:spcBef>
                      <a:spcPct val="20000"/>
                    </a:spcBef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1pPr>
                  <a:lvl2pPr marL="742950" indent="-285750" algn="r">
                    <a:spcBef>
                      <a:spcPct val="20000"/>
                    </a:spcBef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r">
                    <a:spcBef>
                      <a:spcPct val="20000"/>
                    </a:spcBef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r">
                    <a:spcBef>
                      <a:spcPct val="20000"/>
                    </a:spcBef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r">
                    <a:spcBef>
                      <a:spcPct val="20000"/>
                    </a:spcBef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lang="nl-NL" altLang="nl-NL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182" name="Oval 31"/>
                <p:cNvSpPr>
                  <a:spLocks noChangeArrowheads="1"/>
                </p:cNvSpPr>
                <p:nvPr/>
              </p:nvSpPr>
              <p:spPr bwMode="auto">
                <a:xfrm>
                  <a:off x="3167" y="2628"/>
                  <a:ext cx="101" cy="88"/>
                </a:xfrm>
                <a:prstGeom prst="ellipse">
                  <a:avLst/>
                </a:prstGeom>
                <a:solidFill>
                  <a:schemeClr val="bg2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>
                    <a:spcBef>
                      <a:spcPct val="20000"/>
                    </a:spcBef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1pPr>
                  <a:lvl2pPr marL="742950" indent="-285750" algn="r">
                    <a:spcBef>
                      <a:spcPct val="20000"/>
                    </a:spcBef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r">
                    <a:spcBef>
                      <a:spcPct val="20000"/>
                    </a:spcBef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r">
                    <a:spcBef>
                      <a:spcPct val="20000"/>
                    </a:spcBef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r">
                    <a:spcBef>
                      <a:spcPct val="20000"/>
                    </a:spcBef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nl-NL" altLang="nl-NL"/>
                </a:p>
              </p:txBody>
            </p:sp>
            <p:sp>
              <p:nvSpPr>
                <p:cNvPr id="7183" name="Oval 32"/>
                <p:cNvSpPr>
                  <a:spLocks noChangeArrowheads="1"/>
                </p:cNvSpPr>
                <p:nvPr/>
              </p:nvSpPr>
              <p:spPr bwMode="auto">
                <a:xfrm>
                  <a:off x="3587" y="2631"/>
                  <a:ext cx="102" cy="88"/>
                </a:xfrm>
                <a:prstGeom prst="ellipse">
                  <a:avLst/>
                </a:prstGeom>
                <a:solidFill>
                  <a:schemeClr val="bg2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>
                    <a:spcBef>
                      <a:spcPct val="20000"/>
                    </a:spcBef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1pPr>
                  <a:lvl2pPr marL="742950" indent="-285750" algn="r">
                    <a:spcBef>
                      <a:spcPct val="20000"/>
                    </a:spcBef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r">
                    <a:spcBef>
                      <a:spcPct val="20000"/>
                    </a:spcBef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r">
                    <a:spcBef>
                      <a:spcPct val="20000"/>
                    </a:spcBef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r">
                    <a:spcBef>
                      <a:spcPct val="20000"/>
                    </a:spcBef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nl-NL" altLang="nl-NL"/>
                </a:p>
              </p:txBody>
            </p:sp>
            <p:sp>
              <p:nvSpPr>
                <p:cNvPr id="7184" name="Oval 33"/>
                <p:cNvSpPr>
                  <a:spLocks noChangeArrowheads="1"/>
                </p:cNvSpPr>
                <p:nvPr/>
              </p:nvSpPr>
              <p:spPr bwMode="auto">
                <a:xfrm>
                  <a:off x="3378" y="2640"/>
                  <a:ext cx="102" cy="94"/>
                </a:xfrm>
                <a:prstGeom prst="ellipse">
                  <a:avLst/>
                </a:prstGeom>
                <a:solidFill>
                  <a:schemeClr val="bg2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>
                    <a:spcBef>
                      <a:spcPct val="20000"/>
                    </a:spcBef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1pPr>
                  <a:lvl2pPr marL="742950" indent="-285750" algn="r">
                    <a:spcBef>
                      <a:spcPct val="20000"/>
                    </a:spcBef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r">
                    <a:spcBef>
                      <a:spcPct val="20000"/>
                    </a:spcBef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r">
                    <a:spcBef>
                      <a:spcPct val="20000"/>
                    </a:spcBef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r">
                    <a:spcBef>
                      <a:spcPct val="20000"/>
                    </a:spcBef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sz="4000"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nl-NL" altLang="nl-NL"/>
                </a:p>
              </p:txBody>
            </p:sp>
          </p:grpSp>
          <p:sp>
            <p:nvSpPr>
              <p:cNvPr id="7178" name="Oval 34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820" y="375"/>
                <a:ext cx="1411" cy="768"/>
              </a:xfrm>
              <a:prstGeom prst="ellipse">
                <a:avLst/>
              </a:prstGeom>
              <a:noFill/>
              <a:ln w="57150">
                <a:solidFill>
                  <a:srgbClr val="3399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>
                  <a:spcBef>
                    <a:spcPct val="20000"/>
                  </a:spcBef>
                  <a:defRPr sz="4000"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1pPr>
                <a:lvl2pPr marL="742950" indent="-285750" algn="r">
                  <a:spcBef>
                    <a:spcPct val="20000"/>
                  </a:spcBef>
                  <a:defRPr sz="4000"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2pPr>
                <a:lvl3pPr marL="1143000" indent="-228600" algn="r">
                  <a:spcBef>
                    <a:spcPct val="20000"/>
                  </a:spcBef>
                  <a:defRPr sz="4000"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3pPr>
                <a:lvl4pPr marL="1600200" indent="-228600" algn="r">
                  <a:spcBef>
                    <a:spcPct val="20000"/>
                  </a:spcBef>
                  <a:defRPr sz="4000"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4pPr>
                <a:lvl5pPr marL="2057400" indent="-228600" algn="r">
                  <a:spcBef>
                    <a:spcPct val="20000"/>
                  </a:spcBef>
                  <a:defRPr sz="4000"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5pPr>
                <a:lvl6pPr marL="2514600" indent="-228600" algn="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4000"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6pPr>
                <a:lvl7pPr marL="2971800" indent="-228600" algn="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4000"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7pPr>
                <a:lvl8pPr marL="3429000" indent="-228600" algn="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4000"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8pPr>
                <a:lvl9pPr marL="3886200" indent="-228600" algn="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4000"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nl-NL" altLang="nl-NL"/>
              </a:p>
            </p:txBody>
          </p:sp>
        </p:grpSp>
      </p:grp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skau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 advAuto="0"/>
      <p:bldP spid="26645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571875" y="48752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6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15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7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14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8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13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9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12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40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24384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11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41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10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42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9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43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8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44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7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45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6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46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44047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4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48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3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49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2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50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51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$1 Million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52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$500,000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53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$250,000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54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$125,000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55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$64,000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56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$32,000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57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$16,000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58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$8,000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59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$4,000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60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61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$1,000</a:t>
            </a:r>
          </a:p>
        </p:txBody>
      </p:sp>
      <p:sp>
        <p:nvSpPr>
          <p:cNvPr id="44062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$500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63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$300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64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65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66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67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68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69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70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71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72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73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74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75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76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77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78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79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80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266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66"/>
                </p:tgtEl>
              </p:cMediaNode>
            </p:audio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66"/>
          <p:cNvGrpSpPr>
            <a:grpSpLocks/>
          </p:cNvGrpSpPr>
          <p:nvPr/>
        </p:nvGrpSpPr>
        <p:grpSpPr bwMode="auto">
          <a:xfrm>
            <a:off x="0" y="3500438"/>
            <a:ext cx="9144000" cy="3128962"/>
            <a:chOff x="0" y="2349"/>
            <a:chExt cx="5760" cy="1971"/>
          </a:xfrm>
        </p:grpSpPr>
        <p:sp>
          <p:nvSpPr>
            <p:cNvPr id="2" name="Rectangle 67"/>
            <p:cNvSpPr>
              <a:spLocks noChangeArrowheads="1"/>
            </p:cNvSpPr>
            <p:nvPr/>
          </p:nvSpPr>
          <p:spPr bwMode="auto">
            <a:xfrm>
              <a:off x="0" y="2349"/>
              <a:ext cx="5760" cy="1971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292929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" name="Line 68"/>
            <p:cNvSpPr>
              <a:spLocks noChangeShapeType="1"/>
            </p:cNvSpPr>
            <p:nvPr/>
          </p:nvSpPr>
          <p:spPr bwMode="auto">
            <a:xfrm>
              <a:off x="0" y="331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5083" name="Line 69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5084" name="AutoShape 70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47" y="3023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45085" name="AutoShape 71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3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45086" name="AutoShape 72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4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45087" name="AutoShape 73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56" y="3022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</p:grpSp>
      <p:sp>
        <p:nvSpPr>
          <p:cNvPr id="45071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363" y="4570413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Lymfebanen</a:t>
            </a:r>
            <a:endParaRPr lang="en-US" altLang="nl-NL">
              <a:solidFill>
                <a:schemeClr val="tx2"/>
              </a:solidFill>
            </a:endParaRPr>
          </a:p>
        </p:txBody>
      </p:sp>
      <p:sp>
        <p:nvSpPr>
          <p:cNvPr id="45079" name="Rectangle 2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/>
            <a:r>
              <a:rPr lang="en-US" altLang="nl-NL" sz="3600" smtClean="0"/>
              <a:t>De eerste vorm van metastasering (uitzaaiing) loopt via de?</a:t>
            </a:r>
          </a:p>
        </p:txBody>
      </p:sp>
      <p:sp>
        <p:nvSpPr>
          <p:cNvPr id="45080" name="AutoShape 2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075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300">
                <a:solidFill>
                  <a:srgbClr val="FFCC00"/>
                </a:solidFill>
              </a:rPr>
              <a:t>Bloedbaan</a:t>
            </a:r>
            <a:endParaRPr lang="en-US" altLang="nl-NL" sz="2300">
              <a:solidFill>
                <a:schemeClr val="tx2"/>
              </a:solidFill>
            </a:endParaRPr>
          </a:p>
        </p:txBody>
      </p:sp>
      <p:sp>
        <p:nvSpPr>
          <p:cNvPr id="45081" name="AutoShape 2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79950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Hormoonstelsel</a:t>
            </a:r>
            <a:endParaRPr lang="en-US" altLang="nl-NL">
              <a:solidFill>
                <a:schemeClr val="tx2"/>
              </a:solidFill>
            </a:endParaRPr>
          </a:p>
        </p:txBody>
      </p:sp>
      <p:sp>
        <p:nvSpPr>
          <p:cNvPr id="45082" name="AutoShape 2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92650" y="456882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Maag-darmstelsel</a:t>
            </a:r>
            <a:endParaRPr lang="en-US" altLang="nl-NL">
              <a:solidFill>
                <a:schemeClr val="tx2"/>
              </a:solidFill>
            </a:endParaRPr>
          </a:p>
        </p:txBody>
      </p:sp>
      <p:sp>
        <p:nvSpPr>
          <p:cNvPr id="45064" name="Text Box 34"/>
          <p:cNvSpPr txBox="1">
            <a:spLocks noChangeArrowheads="1"/>
          </p:cNvSpPr>
          <p:nvPr/>
        </p:nvSpPr>
        <p:spPr bwMode="auto">
          <a:xfrm>
            <a:off x="6096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A</a:t>
            </a:r>
            <a:endParaRPr lang="en-US" altLang="nl-NL" sz="2800"/>
          </a:p>
        </p:txBody>
      </p:sp>
      <p:sp>
        <p:nvSpPr>
          <p:cNvPr id="45065" name="Text Box 35"/>
          <p:cNvSpPr txBox="1">
            <a:spLocks noChangeArrowheads="1"/>
          </p:cNvSpPr>
          <p:nvPr/>
        </p:nvSpPr>
        <p:spPr bwMode="auto">
          <a:xfrm>
            <a:off x="6096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C</a:t>
            </a:r>
            <a:endParaRPr lang="en-US" altLang="nl-NL" sz="2800"/>
          </a:p>
        </p:txBody>
      </p:sp>
      <p:sp>
        <p:nvSpPr>
          <p:cNvPr id="45066" name="Text Box 36"/>
          <p:cNvSpPr txBox="1">
            <a:spLocks noChangeArrowheads="1"/>
          </p:cNvSpPr>
          <p:nvPr/>
        </p:nvSpPr>
        <p:spPr bwMode="auto">
          <a:xfrm>
            <a:off x="51054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D</a:t>
            </a:r>
            <a:endParaRPr lang="en-US" altLang="nl-NL" sz="2800"/>
          </a:p>
        </p:txBody>
      </p:sp>
      <p:sp>
        <p:nvSpPr>
          <p:cNvPr id="45067" name="Text Box 37"/>
          <p:cNvSpPr txBox="1">
            <a:spLocks noChangeArrowheads="1"/>
          </p:cNvSpPr>
          <p:nvPr/>
        </p:nvSpPr>
        <p:spPr bwMode="auto">
          <a:xfrm>
            <a:off x="51054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B</a:t>
            </a:r>
            <a:endParaRPr lang="en-US" altLang="nl-NL" sz="2800"/>
          </a:p>
        </p:txBody>
      </p:sp>
      <p:sp>
        <p:nvSpPr>
          <p:cNvPr id="45068" name="Oval 5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chemeClr val="tx1"/>
                </a:solidFill>
              </a:rPr>
              <a:t>50/50</a:t>
            </a:r>
          </a:p>
        </p:txBody>
      </p:sp>
      <p:grpSp>
        <p:nvGrpSpPr>
          <p:cNvPr id="45069" name="Group 54"/>
          <p:cNvGrpSpPr>
            <a:grpSpLocks/>
          </p:cNvGrpSpPr>
          <p:nvPr/>
        </p:nvGrpSpPr>
        <p:grpSpPr bwMode="auto">
          <a:xfrm>
            <a:off x="1981200" y="3810000"/>
            <a:ext cx="666750" cy="635000"/>
            <a:chOff x="1065" y="2492"/>
            <a:chExt cx="420" cy="400"/>
          </a:xfrm>
        </p:grpSpPr>
        <p:pic>
          <p:nvPicPr>
            <p:cNvPr id="4" name="Picture 5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00" y="2496"/>
              <a:ext cx="285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Freeform 56"/>
            <p:cNvSpPr>
              <a:spLocks/>
            </p:cNvSpPr>
            <p:nvPr/>
          </p:nvSpPr>
          <p:spPr bwMode="auto">
            <a:xfrm rot="2869560" flipH="1" flipV="1">
              <a:off x="889" y="2668"/>
              <a:ext cx="400" cy="47"/>
            </a:xfrm>
            <a:custGeom>
              <a:avLst/>
              <a:gdLst>
                <a:gd name="T0" fmla="*/ 0 w 3264"/>
                <a:gd name="T1" fmla="*/ 47 h 336"/>
                <a:gd name="T2" fmla="*/ 35 w 3264"/>
                <a:gd name="T3" fmla="*/ 0 h 336"/>
                <a:gd name="T4" fmla="*/ 71 w 3264"/>
                <a:gd name="T5" fmla="*/ 47 h 336"/>
                <a:gd name="T6" fmla="*/ 106 w 3264"/>
                <a:gd name="T7" fmla="*/ 0 h 336"/>
                <a:gd name="T8" fmla="*/ 135 w 3264"/>
                <a:gd name="T9" fmla="*/ 47 h 336"/>
                <a:gd name="T10" fmla="*/ 171 w 3264"/>
                <a:gd name="T11" fmla="*/ 0 h 336"/>
                <a:gd name="T12" fmla="*/ 200 w 3264"/>
                <a:gd name="T13" fmla="*/ 47 h 336"/>
                <a:gd name="T14" fmla="*/ 235 w 3264"/>
                <a:gd name="T15" fmla="*/ 0 h 336"/>
                <a:gd name="T16" fmla="*/ 265 w 3264"/>
                <a:gd name="T17" fmla="*/ 47 h 336"/>
                <a:gd name="T18" fmla="*/ 300 w 3264"/>
                <a:gd name="T19" fmla="*/ 0 h 336"/>
                <a:gd name="T20" fmla="*/ 335 w 3264"/>
                <a:gd name="T21" fmla="*/ 47 h 336"/>
                <a:gd name="T22" fmla="*/ 371 w 3264"/>
                <a:gd name="T23" fmla="*/ 0 h 336"/>
                <a:gd name="T24" fmla="*/ 400 w 3264"/>
                <a:gd name="T25" fmla="*/ 47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64" h="336">
                  <a:moveTo>
                    <a:pt x="0" y="336"/>
                  </a:moveTo>
                  <a:cubicBezTo>
                    <a:pt x="96" y="168"/>
                    <a:pt x="192" y="0"/>
                    <a:pt x="288" y="0"/>
                  </a:cubicBezTo>
                  <a:cubicBezTo>
                    <a:pt x="384" y="0"/>
                    <a:pt x="480" y="336"/>
                    <a:pt x="576" y="336"/>
                  </a:cubicBezTo>
                  <a:cubicBezTo>
                    <a:pt x="672" y="336"/>
                    <a:pt x="776" y="0"/>
                    <a:pt x="864" y="0"/>
                  </a:cubicBezTo>
                  <a:cubicBezTo>
                    <a:pt x="952" y="0"/>
                    <a:pt x="1016" y="336"/>
                    <a:pt x="1104" y="336"/>
                  </a:cubicBezTo>
                  <a:cubicBezTo>
                    <a:pt x="1192" y="336"/>
                    <a:pt x="1304" y="0"/>
                    <a:pt x="1392" y="0"/>
                  </a:cubicBezTo>
                  <a:cubicBezTo>
                    <a:pt x="1480" y="0"/>
                    <a:pt x="1544" y="336"/>
                    <a:pt x="1632" y="336"/>
                  </a:cubicBezTo>
                  <a:cubicBezTo>
                    <a:pt x="1720" y="336"/>
                    <a:pt x="1832" y="0"/>
                    <a:pt x="1920" y="0"/>
                  </a:cubicBezTo>
                  <a:cubicBezTo>
                    <a:pt x="2008" y="0"/>
                    <a:pt x="2072" y="336"/>
                    <a:pt x="2160" y="336"/>
                  </a:cubicBezTo>
                  <a:cubicBezTo>
                    <a:pt x="2248" y="336"/>
                    <a:pt x="2352" y="0"/>
                    <a:pt x="2448" y="0"/>
                  </a:cubicBezTo>
                  <a:cubicBezTo>
                    <a:pt x="2544" y="0"/>
                    <a:pt x="2640" y="336"/>
                    <a:pt x="2736" y="336"/>
                  </a:cubicBezTo>
                  <a:cubicBezTo>
                    <a:pt x="2832" y="336"/>
                    <a:pt x="2936" y="0"/>
                    <a:pt x="3024" y="0"/>
                  </a:cubicBezTo>
                  <a:cubicBezTo>
                    <a:pt x="3112" y="0"/>
                    <a:pt x="3188" y="168"/>
                    <a:pt x="3264" y="33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45070" name="Oval 5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002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  <p:grpSp>
        <p:nvGrpSpPr>
          <p:cNvPr id="6" name="Group 58"/>
          <p:cNvGrpSpPr>
            <a:grpSpLocks/>
          </p:cNvGrpSpPr>
          <p:nvPr/>
        </p:nvGrpSpPr>
        <p:grpSpPr bwMode="auto">
          <a:xfrm>
            <a:off x="3209925" y="3879850"/>
            <a:ext cx="987425" cy="476250"/>
            <a:chOff x="3122" y="2628"/>
            <a:chExt cx="622" cy="300"/>
          </a:xfrm>
        </p:grpSpPr>
        <p:sp>
          <p:nvSpPr>
            <p:cNvPr id="45073" name="AutoShape 59"/>
            <p:cNvSpPr>
              <a:spLocks noChangeArrowheads="1"/>
            </p:cNvSpPr>
            <p:nvPr/>
          </p:nvSpPr>
          <p:spPr bwMode="auto">
            <a:xfrm flipV="1">
              <a:off x="3549" y="2722"/>
              <a:ext cx="195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45074" name="AutoShape 60"/>
            <p:cNvSpPr>
              <a:spLocks noChangeArrowheads="1"/>
            </p:cNvSpPr>
            <p:nvPr/>
          </p:nvSpPr>
          <p:spPr bwMode="auto">
            <a:xfrm flipV="1">
              <a:off x="3122" y="2722"/>
              <a:ext cx="196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45075" name="AutoShape 61"/>
            <p:cNvSpPr>
              <a:spLocks noChangeArrowheads="1"/>
            </p:cNvSpPr>
            <p:nvPr/>
          </p:nvSpPr>
          <p:spPr bwMode="auto">
            <a:xfrm flipV="1">
              <a:off x="3330" y="2736"/>
              <a:ext cx="201" cy="192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45076" name="Oval 62"/>
            <p:cNvSpPr>
              <a:spLocks noChangeArrowheads="1"/>
            </p:cNvSpPr>
            <p:nvPr/>
          </p:nvSpPr>
          <p:spPr bwMode="auto">
            <a:xfrm>
              <a:off x="3167" y="2628"/>
              <a:ext cx="101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45077" name="Oval 63"/>
            <p:cNvSpPr>
              <a:spLocks noChangeArrowheads="1"/>
            </p:cNvSpPr>
            <p:nvPr/>
          </p:nvSpPr>
          <p:spPr bwMode="auto">
            <a:xfrm>
              <a:off x="3587" y="2631"/>
              <a:ext cx="102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45078" name="Oval 64"/>
            <p:cNvSpPr>
              <a:spLocks noChangeArrowheads="1"/>
            </p:cNvSpPr>
            <p:nvPr/>
          </p:nvSpPr>
          <p:spPr bwMode="auto">
            <a:xfrm>
              <a:off x="3378" y="2640"/>
              <a:ext cx="102" cy="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</p:grpSp>
      <p:sp>
        <p:nvSpPr>
          <p:cNvPr id="45072" name="Oval 6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435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nk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1" grpId="0" animBg="1" autoUpdateAnimBg="0"/>
      <p:bldP spid="45079" grpId="0" build="p" autoUpdateAnimBg="0" advAuto="1000"/>
      <p:bldP spid="45080" grpId="0" animBg="1" autoUpdateAnimBg="0"/>
      <p:bldP spid="45081" grpId="0" animBg="1" autoUpdateAnimBg="0"/>
      <p:bldP spid="45082" grpId="0" animBg="1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571875" y="48752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4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15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5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14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6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13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7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2403475" cy="457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12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8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11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9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10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90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9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91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8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92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7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93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6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94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46095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4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96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3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97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2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98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99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$1 Million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00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$500,000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01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$250,000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02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$125,000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03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$64,000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04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$32,000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05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$16,000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06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$8,000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07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$4,000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08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09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$1,000</a:t>
            </a:r>
          </a:p>
        </p:txBody>
      </p:sp>
      <p:sp>
        <p:nvSpPr>
          <p:cNvPr id="46110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$500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11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$300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12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13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14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15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16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17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18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19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20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21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22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23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24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25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26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27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28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266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130" name="Tekstvak 1"/>
          <p:cNvSpPr txBox="1">
            <a:spLocks noChangeArrowheads="1"/>
          </p:cNvSpPr>
          <p:nvPr/>
        </p:nvSpPr>
        <p:spPr bwMode="auto">
          <a:xfrm>
            <a:off x="1658938" y="414338"/>
            <a:ext cx="5448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>
                <a:solidFill>
                  <a:srgbClr val="FF0000"/>
                </a:solidFill>
              </a:rPr>
              <a:t>125 duizend……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66"/>
                </p:tgtEl>
              </p:cMediaNode>
            </p:audio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66"/>
          <p:cNvGrpSpPr>
            <a:grpSpLocks/>
          </p:cNvGrpSpPr>
          <p:nvPr/>
        </p:nvGrpSpPr>
        <p:grpSpPr bwMode="auto">
          <a:xfrm>
            <a:off x="0" y="3500438"/>
            <a:ext cx="9144000" cy="3128962"/>
            <a:chOff x="0" y="2349"/>
            <a:chExt cx="5760" cy="1971"/>
          </a:xfrm>
        </p:grpSpPr>
        <p:sp>
          <p:nvSpPr>
            <p:cNvPr id="47129" name="Rectangle 67"/>
            <p:cNvSpPr>
              <a:spLocks noChangeArrowheads="1"/>
            </p:cNvSpPr>
            <p:nvPr/>
          </p:nvSpPr>
          <p:spPr bwMode="auto">
            <a:xfrm>
              <a:off x="0" y="2349"/>
              <a:ext cx="5760" cy="1971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292929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47130" name="Line 68"/>
            <p:cNvSpPr>
              <a:spLocks noChangeShapeType="1"/>
            </p:cNvSpPr>
            <p:nvPr/>
          </p:nvSpPr>
          <p:spPr bwMode="auto">
            <a:xfrm>
              <a:off x="0" y="331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7131" name="Line 69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7132" name="AutoShape 70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47" y="3023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47133" name="AutoShape 71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3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47134" name="AutoShape 72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4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47135" name="AutoShape 73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56" y="3022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</p:grpSp>
      <p:sp>
        <p:nvSpPr>
          <p:cNvPr id="45071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363" y="4570413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Botten en hersenen</a:t>
            </a:r>
            <a:endParaRPr lang="en-US" altLang="nl-NL">
              <a:solidFill>
                <a:schemeClr val="tx2"/>
              </a:solidFill>
            </a:endParaRPr>
          </a:p>
        </p:txBody>
      </p:sp>
      <p:sp>
        <p:nvSpPr>
          <p:cNvPr id="45079" name="Rectangle 2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/>
            <a:r>
              <a:rPr lang="en-US" altLang="nl-NL" sz="3600" smtClean="0"/>
              <a:t>Een longtumor zaait vaak als eerste uit naar…?</a:t>
            </a:r>
          </a:p>
        </p:txBody>
      </p:sp>
      <p:sp>
        <p:nvSpPr>
          <p:cNvPr id="45080" name="AutoShape 2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075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300">
                <a:solidFill>
                  <a:srgbClr val="FFCC00"/>
                </a:solidFill>
              </a:rPr>
              <a:t>Lymfe en lever</a:t>
            </a:r>
            <a:endParaRPr lang="en-US" altLang="nl-NL" sz="2300">
              <a:solidFill>
                <a:schemeClr val="tx2"/>
              </a:solidFill>
            </a:endParaRPr>
          </a:p>
        </p:txBody>
      </p:sp>
      <p:sp>
        <p:nvSpPr>
          <p:cNvPr id="45081" name="AutoShape 2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79950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Darmen en hersenen</a:t>
            </a:r>
            <a:endParaRPr lang="en-US" altLang="nl-NL">
              <a:solidFill>
                <a:schemeClr val="tx2"/>
              </a:solidFill>
            </a:endParaRPr>
          </a:p>
        </p:txBody>
      </p:sp>
      <p:sp>
        <p:nvSpPr>
          <p:cNvPr id="45082" name="AutoShape 2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92650" y="456882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Darmen en lever</a:t>
            </a:r>
            <a:endParaRPr lang="en-US" altLang="nl-NL">
              <a:solidFill>
                <a:schemeClr val="tx2"/>
              </a:solidFill>
            </a:endParaRPr>
          </a:p>
        </p:txBody>
      </p:sp>
      <p:sp>
        <p:nvSpPr>
          <p:cNvPr id="47112" name="Text Box 34"/>
          <p:cNvSpPr txBox="1">
            <a:spLocks noChangeArrowheads="1"/>
          </p:cNvSpPr>
          <p:nvPr/>
        </p:nvSpPr>
        <p:spPr bwMode="auto">
          <a:xfrm>
            <a:off x="6096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A</a:t>
            </a:r>
            <a:endParaRPr lang="en-US" altLang="nl-NL" sz="2800"/>
          </a:p>
        </p:txBody>
      </p:sp>
      <p:sp>
        <p:nvSpPr>
          <p:cNvPr id="47113" name="Text Box 35"/>
          <p:cNvSpPr txBox="1">
            <a:spLocks noChangeArrowheads="1"/>
          </p:cNvSpPr>
          <p:nvPr/>
        </p:nvSpPr>
        <p:spPr bwMode="auto">
          <a:xfrm>
            <a:off x="6096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C</a:t>
            </a:r>
            <a:endParaRPr lang="en-US" altLang="nl-NL" sz="2800"/>
          </a:p>
        </p:txBody>
      </p:sp>
      <p:sp>
        <p:nvSpPr>
          <p:cNvPr id="47114" name="Text Box 36"/>
          <p:cNvSpPr txBox="1">
            <a:spLocks noChangeArrowheads="1"/>
          </p:cNvSpPr>
          <p:nvPr/>
        </p:nvSpPr>
        <p:spPr bwMode="auto">
          <a:xfrm>
            <a:off x="51054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D</a:t>
            </a:r>
            <a:endParaRPr lang="en-US" altLang="nl-NL" sz="2800"/>
          </a:p>
        </p:txBody>
      </p:sp>
      <p:sp>
        <p:nvSpPr>
          <p:cNvPr id="47115" name="Text Box 37"/>
          <p:cNvSpPr txBox="1">
            <a:spLocks noChangeArrowheads="1"/>
          </p:cNvSpPr>
          <p:nvPr/>
        </p:nvSpPr>
        <p:spPr bwMode="auto">
          <a:xfrm>
            <a:off x="51054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B</a:t>
            </a:r>
            <a:endParaRPr lang="en-US" altLang="nl-NL" sz="2800"/>
          </a:p>
        </p:txBody>
      </p:sp>
      <p:sp>
        <p:nvSpPr>
          <p:cNvPr id="47116" name="Oval 5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chemeClr val="tx1"/>
                </a:solidFill>
              </a:rPr>
              <a:t>50/50</a:t>
            </a:r>
          </a:p>
        </p:txBody>
      </p:sp>
      <p:grpSp>
        <p:nvGrpSpPr>
          <p:cNvPr id="47117" name="Group 54"/>
          <p:cNvGrpSpPr>
            <a:grpSpLocks/>
          </p:cNvGrpSpPr>
          <p:nvPr/>
        </p:nvGrpSpPr>
        <p:grpSpPr bwMode="auto">
          <a:xfrm>
            <a:off x="1981200" y="3810000"/>
            <a:ext cx="666750" cy="635000"/>
            <a:chOff x="1065" y="2492"/>
            <a:chExt cx="420" cy="400"/>
          </a:xfrm>
        </p:grpSpPr>
        <p:pic>
          <p:nvPicPr>
            <p:cNvPr id="47127" name="Picture 5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00" y="2496"/>
              <a:ext cx="285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128" name="Freeform 56"/>
            <p:cNvSpPr>
              <a:spLocks/>
            </p:cNvSpPr>
            <p:nvPr/>
          </p:nvSpPr>
          <p:spPr bwMode="auto">
            <a:xfrm rot="2869560" flipH="1" flipV="1">
              <a:off x="889" y="2668"/>
              <a:ext cx="400" cy="47"/>
            </a:xfrm>
            <a:custGeom>
              <a:avLst/>
              <a:gdLst>
                <a:gd name="T0" fmla="*/ 0 w 3264"/>
                <a:gd name="T1" fmla="*/ 47 h 336"/>
                <a:gd name="T2" fmla="*/ 35 w 3264"/>
                <a:gd name="T3" fmla="*/ 0 h 336"/>
                <a:gd name="T4" fmla="*/ 71 w 3264"/>
                <a:gd name="T5" fmla="*/ 47 h 336"/>
                <a:gd name="T6" fmla="*/ 106 w 3264"/>
                <a:gd name="T7" fmla="*/ 0 h 336"/>
                <a:gd name="T8" fmla="*/ 135 w 3264"/>
                <a:gd name="T9" fmla="*/ 47 h 336"/>
                <a:gd name="T10" fmla="*/ 171 w 3264"/>
                <a:gd name="T11" fmla="*/ 0 h 336"/>
                <a:gd name="T12" fmla="*/ 200 w 3264"/>
                <a:gd name="T13" fmla="*/ 47 h 336"/>
                <a:gd name="T14" fmla="*/ 235 w 3264"/>
                <a:gd name="T15" fmla="*/ 0 h 336"/>
                <a:gd name="T16" fmla="*/ 265 w 3264"/>
                <a:gd name="T17" fmla="*/ 47 h 336"/>
                <a:gd name="T18" fmla="*/ 300 w 3264"/>
                <a:gd name="T19" fmla="*/ 0 h 336"/>
                <a:gd name="T20" fmla="*/ 335 w 3264"/>
                <a:gd name="T21" fmla="*/ 47 h 336"/>
                <a:gd name="T22" fmla="*/ 371 w 3264"/>
                <a:gd name="T23" fmla="*/ 0 h 336"/>
                <a:gd name="T24" fmla="*/ 400 w 3264"/>
                <a:gd name="T25" fmla="*/ 47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64" h="336">
                  <a:moveTo>
                    <a:pt x="0" y="336"/>
                  </a:moveTo>
                  <a:cubicBezTo>
                    <a:pt x="96" y="168"/>
                    <a:pt x="192" y="0"/>
                    <a:pt x="288" y="0"/>
                  </a:cubicBezTo>
                  <a:cubicBezTo>
                    <a:pt x="384" y="0"/>
                    <a:pt x="480" y="336"/>
                    <a:pt x="576" y="336"/>
                  </a:cubicBezTo>
                  <a:cubicBezTo>
                    <a:pt x="672" y="336"/>
                    <a:pt x="776" y="0"/>
                    <a:pt x="864" y="0"/>
                  </a:cubicBezTo>
                  <a:cubicBezTo>
                    <a:pt x="952" y="0"/>
                    <a:pt x="1016" y="336"/>
                    <a:pt x="1104" y="336"/>
                  </a:cubicBezTo>
                  <a:cubicBezTo>
                    <a:pt x="1192" y="336"/>
                    <a:pt x="1304" y="0"/>
                    <a:pt x="1392" y="0"/>
                  </a:cubicBezTo>
                  <a:cubicBezTo>
                    <a:pt x="1480" y="0"/>
                    <a:pt x="1544" y="336"/>
                    <a:pt x="1632" y="336"/>
                  </a:cubicBezTo>
                  <a:cubicBezTo>
                    <a:pt x="1720" y="336"/>
                    <a:pt x="1832" y="0"/>
                    <a:pt x="1920" y="0"/>
                  </a:cubicBezTo>
                  <a:cubicBezTo>
                    <a:pt x="2008" y="0"/>
                    <a:pt x="2072" y="336"/>
                    <a:pt x="2160" y="336"/>
                  </a:cubicBezTo>
                  <a:cubicBezTo>
                    <a:pt x="2248" y="336"/>
                    <a:pt x="2352" y="0"/>
                    <a:pt x="2448" y="0"/>
                  </a:cubicBezTo>
                  <a:cubicBezTo>
                    <a:pt x="2544" y="0"/>
                    <a:pt x="2640" y="336"/>
                    <a:pt x="2736" y="336"/>
                  </a:cubicBezTo>
                  <a:cubicBezTo>
                    <a:pt x="2832" y="336"/>
                    <a:pt x="2936" y="0"/>
                    <a:pt x="3024" y="0"/>
                  </a:cubicBezTo>
                  <a:cubicBezTo>
                    <a:pt x="3112" y="0"/>
                    <a:pt x="3188" y="168"/>
                    <a:pt x="3264" y="33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47118" name="Oval 5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002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  <p:grpSp>
        <p:nvGrpSpPr>
          <p:cNvPr id="47119" name="Group 58"/>
          <p:cNvGrpSpPr>
            <a:grpSpLocks/>
          </p:cNvGrpSpPr>
          <p:nvPr/>
        </p:nvGrpSpPr>
        <p:grpSpPr bwMode="auto">
          <a:xfrm>
            <a:off x="3209925" y="3879850"/>
            <a:ext cx="987425" cy="476250"/>
            <a:chOff x="3122" y="2628"/>
            <a:chExt cx="622" cy="300"/>
          </a:xfrm>
        </p:grpSpPr>
        <p:sp>
          <p:nvSpPr>
            <p:cNvPr id="47121" name="AutoShape 59"/>
            <p:cNvSpPr>
              <a:spLocks noChangeArrowheads="1"/>
            </p:cNvSpPr>
            <p:nvPr/>
          </p:nvSpPr>
          <p:spPr bwMode="auto">
            <a:xfrm flipV="1">
              <a:off x="3549" y="2722"/>
              <a:ext cx="195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47122" name="AutoShape 60"/>
            <p:cNvSpPr>
              <a:spLocks noChangeArrowheads="1"/>
            </p:cNvSpPr>
            <p:nvPr/>
          </p:nvSpPr>
          <p:spPr bwMode="auto">
            <a:xfrm flipV="1">
              <a:off x="3122" y="2722"/>
              <a:ext cx="196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47123" name="AutoShape 61"/>
            <p:cNvSpPr>
              <a:spLocks noChangeArrowheads="1"/>
            </p:cNvSpPr>
            <p:nvPr/>
          </p:nvSpPr>
          <p:spPr bwMode="auto">
            <a:xfrm flipV="1">
              <a:off x="3330" y="2736"/>
              <a:ext cx="201" cy="192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47124" name="Oval 62"/>
            <p:cNvSpPr>
              <a:spLocks noChangeArrowheads="1"/>
            </p:cNvSpPr>
            <p:nvPr/>
          </p:nvSpPr>
          <p:spPr bwMode="auto">
            <a:xfrm>
              <a:off x="3167" y="2628"/>
              <a:ext cx="101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47125" name="Oval 63"/>
            <p:cNvSpPr>
              <a:spLocks noChangeArrowheads="1"/>
            </p:cNvSpPr>
            <p:nvPr/>
          </p:nvSpPr>
          <p:spPr bwMode="auto">
            <a:xfrm>
              <a:off x="3587" y="2631"/>
              <a:ext cx="102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47126" name="Oval 64"/>
            <p:cNvSpPr>
              <a:spLocks noChangeArrowheads="1"/>
            </p:cNvSpPr>
            <p:nvPr/>
          </p:nvSpPr>
          <p:spPr bwMode="auto">
            <a:xfrm>
              <a:off x="3378" y="2640"/>
              <a:ext cx="102" cy="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</p:grpSp>
      <p:sp>
        <p:nvSpPr>
          <p:cNvPr id="47120" name="Oval 6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435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nk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1" grpId="0" animBg="1" autoUpdateAnimBg="0"/>
      <p:bldP spid="45079" grpId="0" build="p" autoUpdateAnimBg="0" advAuto="1000"/>
      <p:bldP spid="45080" grpId="0" animBg="1" autoUpdateAnimBg="0"/>
      <p:bldP spid="45081" grpId="0" animBg="1" autoUpdateAnimBg="0"/>
      <p:bldP spid="45082" grpId="0" animBg="1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66"/>
          <p:cNvGrpSpPr>
            <a:grpSpLocks/>
          </p:cNvGrpSpPr>
          <p:nvPr/>
        </p:nvGrpSpPr>
        <p:grpSpPr bwMode="auto">
          <a:xfrm>
            <a:off x="0" y="3500438"/>
            <a:ext cx="9144000" cy="3128962"/>
            <a:chOff x="0" y="2349"/>
            <a:chExt cx="5760" cy="1971"/>
          </a:xfrm>
        </p:grpSpPr>
        <p:sp>
          <p:nvSpPr>
            <p:cNvPr id="48153" name="Rectangle 67"/>
            <p:cNvSpPr>
              <a:spLocks noChangeArrowheads="1"/>
            </p:cNvSpPr>
            <p:nvPr/>
          </p:nvSpPr>
          <p:spPr bwMode="auto">
            <a:xfrm>
              <a:off x="0" y="2349"/>
              <a:ext cx="5760" cy="1971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292929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48154" name="Line 68"/>
            <p:cNvSpPr>
              <a:spLocks noChangeShapeType="1"/>
            </p:cNvSpPr>
            <p:nvPr/>
          </p:nvSpPr>
          <p:spPr bwMode="auto">
            <a:xfrm>
              <a:off x="0" y="331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8155" name="Line 69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8156" name="AutoShape 70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47" y="3023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48157" name="AutoShape 71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3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48158" name="AutoShape 72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4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48159" name="AutoShape 73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56" y="3022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</p:grpSp>
      <p:sp>
        <p:nvSpPr>
          <p:cNvPr id="40975" name="AutoShap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363" y="4570413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Virulentie</a:t>
            </a:r>
            <a:endParaRPr lang="en-US" altLang="nl-NL">
              <a:solidFill>
                <a:schemeClr val="tx2"/>
              </a:solidFill>
            </a:endParaRPr>
          </a:p>
        </p:txBody>
      </p:sp>
      <p:sp>
        <p:nvSpPr>
          <p:cNvPr id="40983" name="Rectangle 2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/>
            <a:r>
              <a:rPr lang="en-US" altLang="nl-NL" sz="3600" smtClean="0"/>
              <a:t>Hoe heet de tijd tussen besmetting en uitbraak van de ziekteverschijnselen?</a:t>
            </a:r>
          </a:p>
        </p:txBody>
      </p:sp>
      <p:sp>
        <p:nvSpPr>
          <p:cNvPr id="40984" name="AutoShape 2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075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Prevalentie</a:t>
            </a:r>
            <a:endParaRPr lang="en-US" altLang="nl-NL">
              <a:solidFill>
                <a:schemeClr val="tx2"/>
              </a:solidFill>
            </a:endParaRPr>
          </a:p>
        </p:txBody>
      </p:sp>
      <p:sp>
        <p:nvSpPr>
          <p:cNvPr id="40985" name="AutoShape 2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79950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Adolecentie</a:t>
            </a:r>
            <a:endParaRPr lang="en-US" altLang="nl-NL">
              <a:solidFill>
                <a:schemeClr val="tx2"/>
              </a:solidFill>
            </a:endParaRPr>
          </a:p>
        </p:txBody>
      </p:sp>
      <p:sp>
        <p:nvSpPr>
          <p:cNvPr id="40986" name="AutoShape 2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92650" y="456882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Incubatietijd</a:t>
            </a:r>
            <a:endParaRPr lang="en-US" altLang="nl-NL">
              <a:solidFill>
                <a:schemeClr val="tx2"/>
              </a:solidFill>
            </a:endParaRPr>
          </a:p>
        </p:txBody>
      </p:sp>
      <p:sp>
        <p:nvSpPr>
          <p:cNvPr id="48136" name="Text Box 34"/>
          <p:cNvSpPr txBox="1">
            <a:spLocks noChangeArrowheads="1"/>
          </p:cNvSpPr>
          <p:nvPr/>
        </p:nvSpPr>
        <p:spPr bwMode="auto">
          <a:xfrm>
            <a:off x="6096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A</a:t>
            </a:r>
            <a:endParaRPr lang="en-US" altLang="nl-NL" sz="2800"/>
          </a:p>
        </p:txBody>
      </p:sp>
      <p:sp>
        <p:nvSpPr>
          <p:cNvPr id="48137" name="Text Box 35"/>
          <p:cNvSpPr txBox="1">
            <a:spLocks noChangeArrowheads="1"/>
          </p:cNvSpPr>
          <p:nvPr/>
        </p:nvSpPr>
        <p:spPr bwMode="auto">
          <a:xfrm>
            <a:off x="6096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C</a:t>
            </a:r>
            <a:endParaRPr lang="en-US" altLang="nl-NL" sz="2800"/>
          </a:p>
        </p:txBody>
      </p:sp>
      <p:sp>
        <p:nvSpPr>
          <p:cNvPr id="48138" name="Text Box 36"/>
          <p:cNvSpPr txBox="1">
            <a:spLocks noChangeArrowheads="1"/>
          </p:cNvSpPr>
          <p:nvPr/>
        </p:nvSpPr>
        <p:spPr bwMode="auto">
          <a:xfrm>
            <a:off x="51054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D</a:t>
            </a:r>
            <a:endParaRPr lang="en-US" altLang="nl-NL" sz="2800"/>
          </a:p>
        </p:txBody>
      </p:sp>
      <p:sp>
        <p:nvSpPr>
          <p:cNvPr id="48139" name="Text Box 37"/>
          <p:cNvSpPr txBox="1">
            <a:spLocks noChangeArrowheads="1"/>
          </p:cNvSpPr>
          <p:nvPr/>
        </p:nvSpPr>
        <p:spPr bwMode="auto">
          <a:xfrm>
            <a:off x="51054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B</a:t>
            </a:r>
            <a:endParaRPr lang="en-US" altLang="nl-NL" sz="2800"/>
          </a:p>
        </p:txBody>
      </p:sp>
      <p:sp>
        <p:nvSpPr>
          <p:cNvPr id="48140" name="Oval 5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chemeClr val="tx1"/>
                </a:solidFill>
              </a:rPr>
              <a:t>50/50</a:t>
            </a:r>
          </a:p>
        </p:txBody>
      </p:sp>
      <p:grpSp>
        <p:nvGrpSpPr>
          <p:cNvPr id="48141" name="Group 54"/>
          <p:cNvGrpSpPr>
            <a:grpSpLocks/>
          </p:cNvGrpSpPr>
          <p:nvPr/>
        </p:nvGrpSpPr>
        <p:grpSpPr bwMode="auto">
          <a:xfrm>
            <a:off x="1981200" y="3810000"/>
            <a:ext cx="666750" cy="635000"/>
            <a:chOff x="1065" y="2492"/>
            <a:chExt cx="420" cy="400"/>
          </a:xfrm>
        </p:grpSpPr>
        <p:pic>
          <p:nvPicPr>
            <p:cNvPr id="48151" name="Picture 5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00" y="2496"/>
              <a:ext cx="285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8152" name="Freeform 56"/>
            <p:cNvSpPr>
              <a:spLocks/>
            </p:cNvSpPr>
            <p:nvPr/>
          </p:nvSpPr>
          <p:spPr bwMode="auto">
            <a:xfrm rot="2869560" flipH="1" flipV="1">
              <a:off x="889" y="2668"/>
              <a:ext cx="400" cy="47"/>
            </a:xfrm>
            <a:custGeom>
              <a:avLst/>
              <a:gdLst>
                <a:gd name="T0" fmla="*/ 0 w 3264"/>
                <a:gd name="T1" fmla="*/ 47 h 336"/>
                <a:gd name="T2" fmla="*/ 35 w 3264"/>
                <a:gd name="T3" fmla="*/ 0 h 336"/>
                <a:gd name="T4" fmla="*/ 71 w 3264"/>
                <a:gd name="T5" fmla="*/ 47 h 336"/>
                <a:gd name="T6" fmla="*/ 106 w 3264"/>
                <a:gd name="T7" fmla="*/ 0 h 336"/>
                <a:gd name="T8" fmla="*/ 135 w 3264"/>
                <a:gd name="T9" fmla="*/ 47 h 336"/>
                <a:gd name="T10" fmla="*/ 171 w 3264"/>
                <a:gd name="T11" fmla="*/ 0 h 336"/>
                <a:gd name="T12" fmla="*/ 200 w 3264"/>
                <a:gd name="T13" fmla="*/ 47 h 336"/>
                <a:gd name="T14" fmla="*/ 235 w 3264"/>
                <a:gd name="T15" fmla="*/ 0 h 336"/>
                <a:gd name="T16" fmla="*/ 265 w 3264"/>
                <a:gd name="T17" fmla="*/ 47 h 336"/>
                <a:gd name="T18" fmla="*/ 300 w 3264"/>
                <a:gd name="T19" fmla="*/ 0 h 336"/>
                <a:gd name="T20" fmla="*/ 335 w 3264"/>
                <a:gd name="T21" fmla="*/ 47 h 336"/>
                <a:gd name="T22" fmla="*/ 371 w 3264"/>
                <a:gd name="T23" fmla="*/ 0 h 336"/>
                <a:gd name="T24" fmla="*/ 400 w 3264"/>
                <a:gd name="T25" fmla="*/ 47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64" h="336">
                  <a:moveTo>
                    <a:pt x="0" y="336"/>
                  </a:moveTo>
                  <a:cubicBezTo>
                    <a:pt x="96" y="168"/>
                    <a:pt x="192" y="0"/>
                    <a:pt x="288" y="0"/>
                  </a:cubicBezTo>
                  <a:cubicBezTo>
                    <a:pt x="384" y="0"/>
                    <a:pt x="480" y="336"/>
                    <a:pt x="576" y="336"/>
                  </a:cubicBezTo>
                  <a:cubicBezTo>
                    <a:pt x="672" y="336"/>
                    <a:pt x="776" y="0"/>
                    <a:pt x="864" y="0"/>
                  </a:cubicBezTo>
                  <a:cubicBezTo>
                    <a:pt x="952" y="0"/>
                    <a:pt x="1016" y="336"/>
                    <a:pt x="1104" y="336"/>
                  </a:cubicBezTo>
                  <a:cubicBezTo>
                    <a:pt x="1192" y="336"/>
                    <a:pt x="1304" y="0"/>
                    <a:pt x="1392" y="0"/>
                  </a:cubicBezTo>
                  <a:cubicBezTo>
                    <a:pt x="1480" y="0"/>
                    <a:pt x="1544" y="336"/>
                    <a:pt x="1632" y="336"/>
                  </a:cubicBezTo>
                  <a:cubicBezTo>
                    <a:pt x="1720" y="336"/>
                    <a:pt x="1832" y="0"/>
                    <a:pt x="1920" y="0"/>
                  </a:cubicBezTo>
                  <a:cubicBezTo>
                    <a:pt x="2008" y="0"/>
                    <a:pt x="2072" y="336"/>
                    <a:pt x="2160" y="336"/>
                  </a:cubicBezTo>
                  <a:cubicBezTo>
                    <a:pt x="2248" y="336"/>
                    <a:pt x="2352" y="0"/>
                    <a:pt x="2448" y="0"/>
                  </a:cubicBezTo>
                  <a:cubicBezTo>
                    <a:pt x="2544" y="0"/>
                    <a:pt x="2640" y="336"/>
                    <a:pt x="2736" y="336"/>
                  </a:cubicBezTo>
                  <a:cubicBezTo>
                    <a:pt x="2832" y="336"/>
                    <a:pt x="2936" y="0"/>
                    <a:pt x="3024" y="0"/>
                  </a:cubicBezTo>
                  <a:cubicBezTo>
                    <a:pt x="3112" y="0"/>
                    <a:pt x="3188" y="168"/>
                    <a:pt x="3264" y="33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48142" name="Oval 5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002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  <p:grpSp>
        <p:nvGrpSpPr>
          <p:cNvPr id="48143" name="Group 58"/>
          <p:cNvGrpSpPr>
            <a:grpSpLocks/>
          </p:cNvGrpSpPr>
          <p:nvPr/>
        </p:nvGrpSpPr>
        <p:grpSpPr bwMode="auto">
          <a:xfrm>
            <a:off x="3209925" y="3879850"/>
            <a:ext cx="987425" cy="476250"/>
            <a:chOff x="3122" y="2628"/>
            <a:chExt cx="622" cy="300"/>
          </a:xfrm>
        </p:grpSpPr>
        <p:sp>
          <p:nvSpPr>
            <p:cNvPr id="48145" name="AutoShape 59"/>
            <p:cNvSpPr>
              <a:spLocks noChangeArrowheads="1"/>
            </p:cNvSpPr>
            <p:nvPr/>
          </p:nvSpPr>
          <p:spPr bwMode="auto">
            <a:xfrm flipV="1">
              <a:off x="3549" y="2722"/>
              <a:ext cx="195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48146" name="AutoShape 60"/>
            <p:cNvSpPr>
              <a:spLocks noChangeArrowheads="1"/>
            </p:cNvSpPr>
            <p:nvPr/>
          </p:nvSpPr>
          <p:spPr bwMode="auto">
            <a:xfrm flipV="1">
              <a:off x="3122" y="2722"/>
              <a:ext cx="196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48147" name="AutoShape 61"/>
            <p:cNvSpPr>
              <a:spLocks noChangeArrowheads="1"/>
            </p:cNvSpPr>
            <p:nvPr/>
          </p:nvSpPr>
          <p:spPr bwMode="auto">
            <a:xfrm flipV="1">
              <a:off x="3330" y="2736"/>
              <a:ext cx="201" cy="192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48148" name="Oval 62"/>
            <p:cNvSpPr>
              <a:spLocks noChangeArrowheads="1"/>
            </p:cNvSpPr>
            <p:nvPr/>
          </p:nvSpPr>
          <p:spPr bwMode="auto">
            <a:xfrm>
              <a:off x="3167" y="2628"/>
              <a:ext cx="101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48149" name="Oval 63"/>
            <p:cNvSpPr>
              <a:spLocks noChangeArrowheads="1"/>
            </p:cNvSpPr>
            <p:nvPr/>
          </p:nvSpPr>
          <p:spPr bwMode="auto">
            <a:xfrm>
              <a:off x="3587" y="2631"/>
              <a:ext cx="102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48150" name="Oval 64"/>
            <p:cNvSpPr>
              <a:spLocks noChangeArrowheads="1"/>
            </p:cNvSpPr>
            <p:nvPr/>
          </p:nvSpPr>
          <p:spPr bwMode="auto">
            <a:xfrm>
              <a:off x="3378" y="2640"/>
              <a:ext cx="102" cy="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</p:grpSp>
      <p:sp>
        <p:nvSpPr>
          <p:cNvPr id="48144" name="Oval 6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435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nk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5" grpId="0" animBg="1" autoUpdateAnimBg="0"/>
      <p:bldP spid="40983" grpId="0" build="p" autoUpdateAnimBg="0" advAuto="1000"/>
      <p:bldP spid="40984" grpId="0" animBg="1" autoUpdateAnimBg="0"/>
      <p:bldP spid="40985" grpId="0" animBg="1" autoUpdateAnimBg="0"/>
      <p:bldP spid="40986" grpId="0" animBg="1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571875" y="48752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15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7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14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8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2290763" cy="457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13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9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12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60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11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61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10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62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9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63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8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64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7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65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6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66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49167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4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68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3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69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2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70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71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$1 Million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72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$500,000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73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$250,000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74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$125,000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75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$64,000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76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$32,000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77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$16,000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78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$8,000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79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$4,000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80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81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$1,000</a:t>
            </a:r>
          </a:p>
        </p:txBody>
      </p:sp>
      <p:sp>
        <p:nvSpPr>
          <p:cNvPr id="49182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$500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83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$300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84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85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86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87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88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89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90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91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92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93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94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95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96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97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98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99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200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266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202" name="Tekstvak 1"/>
          <p:cNvSpPr txBox="1">
            <a:spLocks noChangeArrowheads="1"/>
          </p:cNvSpPr>
          <p:nvPr/>
        </p:nvSpPr>
        <p:spPr bwMode="auto">
          <a:xfrm>
            <a:off x="1433513" y="339725"/>
            <a:ext cx="6381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>
                <a:solidFill>
                  <a:srgbClr val="FF0000"/>
                </a:solidFill>
              </a:rPr>
              <a:t>Kwartmiljoenvraag…..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66"/>
                </p:tgtEl>
              </p:cMediaNode>
            </p:audio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66"/>
          <p:cNvGrpSpPr>
            <a:grpSpLocks/>
          </p:cNvGrpSpPr>
          <p:nvPr/>
        </p:nvGrpSpPr>
        <p:grpSpPr bwMode="auto">
          <a:xfrm>
            <a:off x="0" y="3500438"/>
            <a:ext cx="9144000" cy="3128962"/>
            <a:chOff x="0" y="2349"/>
            <a:chExt cx="5760" cy="1971"/>
          </a:xfrm>
        </p:grpSpPr>
        <p:sp>
          <p:nvSpPr>
            <p:cNvPr id="50201" name="Rectangle 67"/>
            <p:cNvSpPr>
              <a:spLocks noChangeArrowheads="1"/>
            </p:cNvSpPr>
            <p:nvPr/>
          </p:nvSpPr>
          <p:spPr bwMode="auto">
            <a:xfrm>
              <a:off x="0" y="2349"/>
              <a:ext cx="5760" cy="1971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292929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0202" name="Line 68"/>
            <p:cNvSpPr>
              <a:spLocks noChangeShapeType="1"/>
            </p:cNvSpPr>
            <p:nvPr/>
          </p:nvSpPr>
          <p:spPr bwMode="auto">
            <a:xfrm>
              <a:off x="0" y="331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50203" name="Line 69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50204" name="AutoShape 70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47" y="3023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50205" name="AutoShape 71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3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50206" name="AutoShape 72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4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50207" name="AutoShape 73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56" y="3022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</p:grpSp>
      <p:sp>
        <p:nvSpPr>
          <p:cNvPr id="40975" name="AutoShap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1300" y="4569441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Nier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40983" name="Rectangle 2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nl-NL" sz="3600" dirty="0" err="1" smtClean="0"/>
              <a:t>Waar</a:t>
            </a:r>
            <a:r>
              <a:rPr lang="en-US" altLang="nl-NL" sz="3600" dirty="0" smtClean="0"/>
              <a:t> </a:t>
            </a:r>
            <a:r>
              <a:rPr lang="en-US" altLang="nl-NL" sz="3600" dirty="0" err="1" smtClean="0"/>
              <a:t>staat</a:t>
            </a:r>
            <a:r>
              <a:rPr lang="en-US" altLang="nl-NL" sz="3600" dirty="0" smtClean="0"/>
              <a:t> de letter N </a:t>
            </a:r>
            <a:r>
              <a:rPr lang="en-US" altLang="nl-NL" sz="3600" dirty="0" err="1" smtClean="0"/>
              <a:t>voor</a:t>
            </a:r>
            <a:r>
              <a:rPr lang="en-US" altLang="nl-NL" sz="3600" dirty="0" smtClean="0"/>
              <a:t> in de </a:t>
            </a:r>
            <a:r>
              <a:rPr lang="en-US" altLang="nl-NL" sz="3600" dirty="0" err="1" smtClean="0"/>
              <a:t>afkorting</a:t>
            </a:r>
            <a:r>
              <a:rPr lang="en-US" altLang="nl-NL" sz="3600" dirty="0" smtClean="0"/>
              <a:t> TNM?</a:t>
            </a:r>
            <a:endParaRPr lang="en-US" altLang="nl-NL" sz="3600" dirty="0" smtClean="0"/>
          </a:p>
        </p:txBody>
      </p:sp>
      <p:sp>
        <p:nvSpPr>
          <p:cNvPr id="40984" name="AutoShape 2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075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chemeClr val="tx2"/>
                </a:solidFill>
              </a:rPr>
              <a:t>naevus</a:t>
            </a:r>
            <a:endParaRPr lang="en-US" altLang="nl-NL" sz="2400" dirty="0">
              <a:solidFill>
                <a:schemeClr val="tx2"/>
              </a:solidFill>
            </a:endParaRPr>
          </a:p>
        </p:txBody>
      </p:sp>
      <p:sp>
        <p:nvSpPr>
          <p:cNvPr id="40985" name="AutoShape 2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79950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smtClean="0">
                <a:solidFill>
                  <a:srgbClr val="FFCC00"/>
                </a:solidFill>
              </a:rPr>
              <a:t>Name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40986" name="AutoShape 2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92650" y="456882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smtClean="0">
                <a:solidFill>
                  <a:srgbClr val="FFCC00"/>
                </a:solidFill>
              </a:rPr>
              <a:t>Node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50184" name="Text Box 34"/>
          <p:cNvSpPr txBox="1">
            <a:spLocks noChangeArrowheads="1"/>
          </p:cNvSpPr>
          <p:nvPr/>
        </p:nvSpPr>
        <p:spPr bwMode="auto">
          <a:xfrm>
            <a:off x="6096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A</a:t>
            </a:r>
            <a:endParaRPr lang="en-US" altLang="nl-NL" sz="2800"/>
          </a:p>
        </p:txBody>
      </p:sp>
      <p:sp>
        <p:nvSpPr>
          <p:cNvPr id="50185" name="Text Box 35"/>
          <p:cNvSpPr txBox="1">
            <a:spLocks noChangeArrowheads="1"/>
          </p:cNvSpPr>
          <p:nvPr/>
        </p:nvSpPr>
        <p:spPr bwMode="auto">
          <a:xfrm>
            <a:off x="6096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C</a:t>
            </a:r>
            <a:endParaRPr lang="en-US" altLang="nl-NL" sz="2800"/>
          </a:p>
        </p:txBody>
      </p:sp>
      <p:sp>
        <p:nvSpPr>
          <p:cNvPr id="50186" name="Text Box 36"/>
          <p:cNvSpPr txBox="1">
            <a:spLocks noChangeArrowheads="1"/>
          </p:cNvSpPr>
          <p:nvPr/>
        </p:nvSpPr>
        <p:spPr bwMode="auto">
          <a:xfrm>
            <a:off x="51054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D</a:t>
            </a:r>
            <a:endParaRPr lang="en-US" altLang="nl-NL" sz="2800"/>
          </a:p>
        </p:txBody>
      </p:sp>
      <p:sp>
        <p:nvSpPr>
          <p:cNvPr id="50187" name="Text Box 37"/>
          <p:cNvSpPr txBox="1">
            <a:spLocks noChangeArrowheads="1"/>
          </p:cNvSpPr>
          <p:nvPr/>
        </p:nvSpPr>
        <p:spPr bwMode="auto">
          <a:xfrm>
            <a:off x="51054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B</a:t>
            </a:r>
            <a:endParaRPr lang="en-US" altLang="nl-NL" sz="2800"/>
          </a:p>
        </p:txBody>
      </p:sp>
      <p:sp>
        <p:nvSpPr>
          <p:cNvPr id="50188" name="Oval 5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chemeClr val="tx1"/>
                </a:solidFill>
              </a:rPr>
              <a:t>50/50</a:t>
            </a:r>
          </a:p>
        </p:txBody>
      </p:sp>
      <p:grpSp>
        <p:nvGrpSpPr>
          <p:cNvPr id="50189" name="Group 54"/>
          <p:cNvGrpSpPr>
            <a:grpSpLocks/>
          </p:cNvGrpSpPr>
          <p:nvPr/>
        </p:nvGrpSpPr>
        <p:grpSpPr bwMode="auto">
          <a:xfrm>
            <a:off x="1981200" y="3810000"/>
            <a:ext cx="666750" cy="635000"/>
            <a:chOff x="1065" y="2492"/>
            <a:chExt cx="420" cy="400"/>
          </a:xfrm>
        </p:grpSpPr>
        <p:pic>
          <p:nvPicPr>
            <p:cNvPr id="50199" name="Picture 5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00" y="2496"/>
              <a:ext cx="285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0200" name="Freeform 56"/>
            <p:cNvSpPr>
              <a:spLocks/>
            </p:cNvSpPr>
            <p:nvPr/>
          </p:nvSpPr>
          <p:spPr bwMode="auto">
            <a:xfrm rot="2869560" flipH="1" flipV="1">
              <a:off x="889" y="2668"/>
              <a:ext cx="400" cy="47"/>
            </a:xfrm>
            <a:custGeom>
              <a:avLst/>
              <a:gdLst>
                <a:gd name="T0" fmla="*/ 0 w 3264"/>
                <a:gd name="T1" fmla="*/ 47 h 336"/>
                <a:gd name="T2" fmla="*/ 35 w 3264"/>
                <a:gd name="T3" fmla="*/ 0 h 336"/>
                <a:gd name="T4" fmla="*/ 71 w 3264"/>
                <a:gd name="T5" fmla="*/ 47 h 336"/>
                <a:gd name="T6" fmla="*/ 106 w 3264"/>
                <a:gd name="T7" fmla="*/ 0 h 336"/>
                <a:gd name="T8" fmla="*/ 135 w 3264"/>
                <a:gd name="T9" fmla="*/ 47 h 336"/>
                <a:gd name="T10" fmla="*/ 171 w 3264"/>
                <a:gd name="T11" fmla="*/ 0 h 336"/>
                <a:gd name="T12" fmla="*/ 200 w 3264"/>
                <a:gd name="T13" fmla="*/ 47 h 336"/>
                <a:gd name="T14" fmla="*/ 235 w 3264"/>
                <a:gd name="T15" fmla="*/ 0 h 336"/>
                <a:gd name="T16" fmla="*/ 265 w 3264"/>
                <a:gd name="T17" fmla="*/ 47 h 336"/>
                <a:gd name="T18" fmla="*/ 300 w 3264"/>
                <a:gd name="T19" fmla="*/ 0 h 336"/>
                <a:gd name="T20" fmla="*/ 335 w 3264"/>
                <a:gd name="T21" fmla="*/ 47 h 336"/>
                <a:gd name="T22" fmla="*/ 371 w 3264"/>
                <a:gd name="T23" fmla="*/ 0 h 336"/>
                <a:gd name="T24" fmla="*/ 400 w 3264"/>
                <a:gd name="T25" fmla="*/ 47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64" h="336">
                  <a:moveTo>
                    <a:pt x="0" y="336"/>
                  </a:moveTo>
                  <a:cubicBezTo>
                    <a:pt x="96" y="168"/>
                    <a:pt x="192" y="0"/>
                    <a:pt x="288" y="0"/>
                  </a:cubicBezTo>
                  <a:cubicBezTo>
                    <a:pt x="384" y="0"/>
                    <a:pt x="480" y="336"/>
                    <a:pt x="576" y="336"/>
                  </a:cubicBezTo>
                  <a:cubicBezTo>
                    <a:pt x="672" y="336"/>
                    <a:pt x="776" y="0"/>
                    <a:pt x="864" y="0"/>
                  </a:cubicBezTo>
                  <a:cubicBezTo>
                    <a:pt x="952" y="0"/>
                    <a:pt x="1016" y="336"/>
                    <a:pt x="1104" y="336"/>
                  </a:cubicBezTo>
                  <a:cubicBezTo>
                    <a:pt x="1192" y="336"/>
                    <a:pt x="1304" y="0"/>
                    <a:pt x="1392" y="0"/>
                  </a:cubicBezTo>
                  <a:cubicBezTo>
                    <a:pt x="1480" y="0"/>
                    <a:pt x="1544" y="336"/>
                    <a:pt x="1632" y="336"/>
                  </a:cubicBezTo>
                  <a:cubicBezTo>
                    <a:pt x="1720" y="336"/>
                    <a:pt x="1832" y="0"/>
                    <a:pt x="1920" y="0"/>
                  </a:cubicBezTo>
                  <a:cubicBezTo>
                    <a:pt x="2008" y="0"/>
                    <a:pt x="2072" y="336"/>
                    <a:pt x="2160" y="336"/>
                  </a:cubicBezTo>
                  <a:cubicBezTo>
                    <a:pt x="2248" y="336"/>
                    <a:pt x="2352" y="0"/>
                    <a:pt x="2448" y="0"/>
                  </a:cubicBezTo>
                  <a:cubicBezTo>
                    <a:pt x="2544" y="0"/>
                    <a:pt x="2640" y="336"/>
                    <a:pt x="2736" y="336"/>
                  </a:cubicBezTo>
                  <a:cubicBezTo>
                    <a:pt x="2832" y="336"/>
                    <a:pt x="2936" y="0"/>
                    <a:pt x="3024" y="0"/>
                  </a:cubicBezTo>
                  <a:cubicBezTo>
                    <a:pt x="3112" y="0"/>
                    <a:pt x="3188" y="168"/>
                    <a:pt x="3264" y="33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50190" name="Oval 5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002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  <p:grpSp>
        <p:nvGrpSpPr>
          <p:cNvPr id="50191" name="Group 58"/>
          <p:cNvGrpSpPr>
            <a:grpSpLocks/>
          </p:cNvGrpSpPr>
          <p:nvPr/>
        </p:nvGrpSpPr>
        <p:grpSpPr bwMode="auto">
          <a:xfrm>
            <a:off x="3209925" y="3879850"/>
            <a:ext cx="987425" cy="476250"/>
            <a:chOff x="3122" y="2628"/>
            <a:chExt cx="622" cy="300"/>
          </a:xfrm>
        </p:grpSpPr>
        <p:sp>
          <p:nvSpPr>
            <p:cNvPr id="50193" name="AutoShape 59"/>
            <p:cNvSpPr>
              <a:spLocks noChangeArrowheads="1"/>
            </p:cNvSpPr>
            <p:nvPr/>
          </p:nvSpPr>
          <p:spPr bwMode="auto">
            <a:xfrm flipV="1">
              <a:off x="3549" y="2722"/>
              <a:ext cx="195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50194" name="AutoShape 60"/>
            <p:cNvSpPr>
              <a:spLocks noChangeArrowheads="1"/>
            </p:cNvSpPr>
            <p:nvPr/>
          </p:nvSpPr>
          <p:spPr bwMode="auto">
            <a:xfrm flipV="1">
              <a:off x="3122" y="2722"/>
              <a:ext cx="196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50195" name="AutoShape 61"/>
            <p:cNvSpPr>
              <a:spLocks noChangeArrowheads="1"/>
            </p:cNvSpPr>
            <p:nvPr/>
          </p:nvSpPr>
          <p:spPr bwMode="auto">
            <a:xfrm flipV="1">
              <a:off x="3330" y="2736"/>
              <a:ext cx="201" cy="192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50196" name="Oval 62"/>
            <p:cNvSpPr>
              <a:spLocks noChangeArrowheads="1"/>
            </p:cNvSpPr>
            <p:nvPr/>
          </p:nvSpPr>
          <p:spPr bwMode="auto">
            <a:xfrm>
              <a:off x="3167" y="2628"/>
              <a:ext cx="101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0197" name="Oval 63"/>
            <p:cNvSpPr>
              <a:spLocks noChangeArrowheads="1"/>
            </p:cNvSpPr>
            <p:nvPr/>
          </p:nvSpPr>
          <p:spPr bwMode="auto">
            <a:xfrm>
              <a:off x="3587" y="2631"/>
              <a:ext cx="102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0198" name="Oval 64"/>
            <p:cNvSpPr>
              <a:spLocks noChangeArrowheads="1"/>
            </p:cNvSpPr>
            <p:nvPr/>
          </p:nvSpPr>
          <p:spPr bwMode="auto">
            <a:xfrm>
              <a:off x="3378" y="2640"/>
              <a:ext cx="102" cy="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</p:grpSp>
      <p:sp>
        <p:nvSpPr>
          <p:cNvPr id="50192" name="Oval 6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435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nk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5" grpId="0" animBg="1" autoUpdateAnimBg="0"/>
      <p:bldP spid="40983" grpId="0" build="p" autoUpdateAnimBg="0" advAuto="1000"/>
      <p:bldP spid="40984" grpId="0" animBg="1" autoUpdateAnimBg="0"/>
      <p:bldP spid="40985" grpId="0" animBg="1" autoUpdateAnimBg="0"/>
      <p:bldP spid="40986" grpId="0" animBg="1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66"/>
          <p:cNvGrpSpPr>
            <a:grpSpLocks/>
          </p:cNvGrpSpPr>
          <p:nvPr/>
        </p:nvGrpSpPr>
        <p:grpSpPr bwMode="auto">
          <a:xfrm>
            <a:off x="0" y="3500438"/>
            <a:ext cx="9144000" cy="3128962"/>
            <a:chOff x="0" y="2349"/>
            <a:chExt cx="5760" cy="1971"/>
          </a:xfrm>
        </p:grpSpPr>
        <p:sp>
          <p:nvSpPr>
            <p:cNvPr id="51225" name="Rectangle 67"/>
            <p:cNvSpPr>
              <a:spLocks noChangeArrowheads="1"/>
            </p:cNvSpPr>
            <p:nvPr/>
          </p:nvSpPr>
          <p:spPr bwMode="auto">
            <a:xfrm>
              <a:off x="0" y="2349"/>
              <a:ext cx="5760" cy="1971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292929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1226" name="Line 68"/>
            <p:cNvSpPr>
              <a:spLocks noChangeShapeType="1"/>
            </p:cNvSpPr>
            <p:nvPr/>
          </p:nvSpPr>
          <p:spPr bwMode="auto">
            <a:xfrm>
              <a:off x="0" y="331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51227" name="Line 69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51228" name="AutoShape 70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47" y="3023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51229" name="AutoShape 71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3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51230" name="AutoShape 72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4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51231" name="AutoShape 73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56" y="3022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</p:grpSp>
      <p:sp>
        <p:nvSpPr>
          <p:cNvPr id="40975" name="AutoShap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363" y="4570413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Consistentie</a:t>
            </a:r>
            <a:endParaRPr lang="en-US" altLang="nl-NL">
              <a:solidFill>
                <a:schemeClr val="tx2"/>
              </a:solidFill>
            </a:endParaRPr>
          </a:p>
        </p:txBody>
      </p:sp>
      <p:sp>
        <p:nvSpPr>
          <p:cNvPr id="40983" name="Rectangle 2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/>
            <a:r>
              <a:rPr lang="en-US" altLang="nl-NL" sz="3600" smtClean="0"/>
              <a:t>Hoe noemt men het ongevoelig zijn voor een bepaald sort geneesmiddel?</a:t>
            </a:r>
          </a:p>
        </p:txBody>
      </p:sp>
      <p:sp>
        <p:nvSpPr>
          <p:cNvPr id="40984" name="AutoShape 2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075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Congruentie</a:t>
            </a:r>
            <a:endParaRPr lang="en-US" altLang="nl-NL">
              <a:solidFill>
                <a:schemeClr val="tx2"/>
              </a:solidFill>
            </a:endParaRPr>
          </a:p>
        </p:txBody>
      </p:sp>
      <p:sp>
        <p:nvSpPr>
          <p:cNvPr id="40985" name="AutoShape 2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79950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Componentie</a:t>
            </a:r>
            <a:endParaRPr lang="en-US" altLang="nl-NL">
              <a:solidFill>
                <a:schemeClr val="tx2"/>
              </a:solidFill>
            </a:endParaRPr>
          </a:p>
        </p:txBody>
      </p:sp>
      <p:sp>
        <p:nvSpPr>
          <p:cNvPr id="40986" name="AutoShape 2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92650" y="456882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Resistentie</a:t>
            </a:r>
            <a:endParaRPr lang="en-US" altLang="nl-NL">
              <a:solidFill>
                <a:schemeClr val="tx2"/>
              </a:solidFill>
            </a:endParaRPr>
          </a:p>
        </p:txBody>
      </p:sp>
      <p:sp>
        <p:nvSpPr>
          <p:cNvPr id="51208" name="Text Box 34"/>
          <p:cNvSpPr txBox="1">
            <a:spLocks noChangeArrowheads="1"/>
          </p:cNvSpPr>
          <p:nvPr/>
        </p:nvSpPr>
        <p:spPr bwMode="auto">
          <a:xfrm>
            <a:off x="6096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A</a:t>
            </a:r>
            <a:endParaRPr lang="en-US" altLang="nl-NL" sz="2800"/>
          </a:p>
        </p:txBody>
      </p:sp>
      <p:sp>
        <p:nvSpPr>
          <p:cNvPr id="51209" name="Text Box 35"/>
          <p:cNvSpPr txBox="1">
            <a:spLocks noChangeArrowheads="1"/>
          </p:cNvSpPr>
          <p:nvPr/>
        </p:nvSpPr>
        <p:spPr bwMode="auto">
          <a:xfrm>
            <a:off x="6096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C</a:t>
            </a:r>
            <a:endParaRPr lang="en-US" altLang="nl-NL" sz="2800"/>
          </a:p>
        </p:txBody>
      </p:sp>
      <p:sp>
        <p:nvSpPr>
          <p:cNvPr id="51210" name="Text Box 36"/>
          <p:cNvSpPr txBox="1">
            <a:spLocks noChangeArrowheads="1"/>
          </p:cNvSpPr>
          <p:nvPr/>
        </p:nvSpPr>
        <p:spPr bwMode="auto">
          <a:xfrm>
            <a:off x="51054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D</a:t>
            </a:r>
            <a:endParaRPr lang="en-US" altLang="nl-NL" sz="2800"/>
          </a:p>
        </p:txBody>
      </p:sp>
      <p:sp>
        <p:nvSpPr>
          <p:cNvPr id="51211" name="Text Box 37"/>
          <p:cNvSpPr txBox="1">
            <a:spLocks noChangeArrowheads="1"/>
          </p:cNvSpPr>
          <p:nvPr/>
        </p:nvSpPr>
        <p:spPr bwMode="auto">
          <a:xfrm>
            <a:off x="51054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B</a:t>
            </a:r>
            <a:endParaRPr lang="en-US" altLang="nl-NL" sz="2800"/>
          </a:p>
        </p:txBody>
      </p:sp>
      <p:sp>
        <p:nvSpPr>
          <p:cNvPr id="51212" name="Oval 5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chemeClr val="tx1"/>
                </a:solidFill>
              </a:rPr>
              <a:t>50/50</a:t>
            </a:r>
          </a:p>
        </p:txBody>
      </p:sp>
      <p:grpSp>
        <p:nvGrpSpPr>
          <p:cNvPr id="51213" name="Group 54"/>
          <p:cNvGrpSpPr>
            <a:grpSpLocks/>
          </p:cNvGrpSpPr>
          <p:nvPr/>
        </p:nvGrpSpPr>
        <p:grpSpPr bwMode="auto">
          <a:xfrm>
            <a:off x="1981200" y="3810000"/>
            <a:ext cx="666750" cy="635000"/>
            <a:chOff x="1065" y="2492"/>
            <a:chExt cx="420" cy="400"/>
          </a:xfrm>
        </p:grpSpPr>
        <p:pic>
          <p:nvPicPr>
            <p:cNvPr id="51223" name="Picture 5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00" y="2496"/>
              <a:ext cx="285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1224" name="Freeform 56"/>
            <p:cNvSpPr>
              <a:spLocks/>
            </p:cNvSpPr>
            <p:nvPr/>
          </p:nvSpPr>
          <p:spPr bwMode="auto">
            <a:xfrm rot="2869560" flipH="1" flipV="1">
              <a:off x="889" y="2668"/>
              <a:ext cx="400" cy="47"/>
            </a:xfrm>
            <a:custGeom>
              <a:avLst/>
              <a:gdLst>
                <a:gd name="T0" fmla="*/ 0 w 3264"/>
                <a:gd name="T1" fmla="*/ 47 h 336"/>
                <a:gd name="T2" fmla="*/ 35 w 3264"/>
                <a:gd name="T3" fmla="*/ 0 h 336"/>
                <a:gd name="T4" fmla="*/ 71 w 3264"/>
                <a:gd name="T5" fmla="*/ 47 h 336"/>
                <a:gd name="T6" fmla="*/ 106 w 3264"/>
                <a:gd name="T7" fmla="*/ 0 h 336"/>
                <a:gd name="T8" fmla="*/ 135 w 3264"/>
                <a:gd name="T9" fmla="*/ 47 h 336"/>
                <a:gd name="T10" fmla="*/ 171 w 3264"/>
                <a:gd name="T11" fmla="*/ 0 h 336"/>
                <a:gd name="T12" fmla="*/ 200 w 3264"/>
                <a:gd name="T13" fmla="*/ 47 h 336"/>
                <a:gd name="T14" fmla="*/ 235 w 3264"/>
                <a:gd name="T15" fmla="*/ 0 h 336"/>
                <a:gd name="T16" fmla="*/ 265 w 3264"/>
                <a:gd name="T17" fmla="*/ 47 h 336"/>
                <a:gd name="T18" fmla="*/ 300 w 3264"/>
                <a:gd name="T19" fmla="*/ 0 h 336"/>
                <a:gd name="T20" fmla="*/ 335 w 3264"/>
                <a:gd name="T21" fmla="*/ 47 h 336"/>
                <a:gd name="T22" fmla="*/ 371 w 3264"/>
                <a:gd name="T23" fmla="*/ 0 h 336"/>
                <a:gd name="T24" fmla="*/ 400 w 3264"/>
                <a:gd name="T25" fmla="*/ 47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64" h="336">
                  <a:moveTo>
                    <a:pt x="0" y="336"/>
                  </a:moveTo>
                  <a:cubicBezTo>
                    <a:pt x="96" y="168"/>
                    <a:pt x="192" y="0"/>
                    <a:pt x="288" y="0"/>
                  </a:cubicBezTo>
                  <a:cubicBezTo>
                    <a:pt x="384" y="0"/>
                    <a:pt x="480" y="336"/>
                    <a:pt x="576" y="336"/>
                  </a:cubicBezTo>
                  <a:cubicBezTo>
                    <a:pt x="672" y="336"/>
                    <a:pt x="776" y="0"/>
                    <a:pt x="864" y="0"/>
                  </a:cubicBezTo>
                  <a:cubicBezTo>
                    <a:pt x="952" y="0"/>
                    <a:pt x="1016" y="336"/>
                    <a:pt x="1104" y="336"/>
                  </a:cubicBezTo>
                  <a:cubicBezTo>
                    <a:pt x="1192" y="336"/>
                    <a:pt x="1304" y="0"/>
                    <a:pt x="1392" y="0"/>
                  </a:cubicBezTo>
                  <a:cubicBezTo>
                    <a:pt x="1480" y="0"/>
                    <a:pt x="1544" y="336"/>
                    <a:pt x="1632" y="336"/>
                  </a:cubicBezTo>
                  <a:cubicBezTo>
                    <a:pt x="1720" y="336"/>
                    <a:pt x="1832" y="0"/>
                    <a:pt x="1920" y="0"/>
                  </a:cubicBezTo>
                  <a:cubicBezTo>
                    <a:pt x="2008" y="0"/>
                    <a:pt x="2072" y="336"/>
                    <a:pt x="2160" y="336"/>
                  </a:cubicBezTo>
                  <a:cubicBezTo>
                    <a:pt x="2248" y="336"/>
                    <a:pt x="2352" y="0"/>
                    <a:pt x="2448" y="0"/>
                  </a:cubicBezTo>
                  <a:cubicBezTo>
                    <a:pt x="2544" y="0"/>
                    <a:pt x="2640" y="336"/>
                    <a:pt x="2736" y="336"/>
                  </a:cubicBezTo>
                  <a:cubicBezTo>
                    <a:pt x="2832" y="336"/>
                    <a:pt x="2936" y="0"/>
                    <a:pt x="3024" y="0"/>
                  </a:cubicBezTo>
                  <a:cubicBezTo>
                    <a:pt x="3112" y="0"/>
                    <a:pt x="3188" y="168"/>
                    <a:pt x="3264" y="33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51214" name="Oval 5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002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  <p:grpSp>
        <p:nvGrpSpPr>
          <p:cNvPr id="51215" name="Group 58"/>
          <p:cNvGrpSpPr>
            <a:grpSpLocks/>
          </p:cNvGrpSpPr>
          <p:nvPr/>
        </p:nvGrpSpPr>
        <p:grpSpPr bwMode="auto">
          <a:xfrm>
            <a:off x="3209925" y="3879850"/>
            <a:ext cx="987425" cy="476250"/>
            <a:chOff x="3122" y="2628"/>
            <a:chExt cx="622" cy="300"/>
          </a:xfrm>
        </p:grpSpPr>
        <p:sp>
          <p:nvSpPr>
            <p:cNvPr id="51217" name="AutoShape 59"/>
            <p:cNvSpPr>
              <a:spLocks noChangeArrowheads="1"/>
            </p:cNvSpPr>
            <p:nvPr/>
          </p:nvSpPr>
          <p:spPr bwMode="auto">
            <a:xfrm flipV="1">
              <a:off x="3549" y="2722"/>
              <a:ext cx="195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51218" name="AutoShape 60"/>
            <p:cNvSpPr>
              <a:spLocks noChangeArrowheads="1"/>
            </p:cNvSpPr>
            <p:nvPr/>
          </p:nvSpPr>
          <p:spPr bwMode="auto">
            <a:xfrm flipV="1">
              <a:off x="3122" y="2722"/>
              <a:ext cx="196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51219" name="AutoShape 61"/>
            <p:cNvSpPr>
              <a:spLocks noChangeArrowheads="1"/>
            </p:cNvSpPr>
            <p:nvPr/>
          </p:nvSpPr>
          <p:spPr bwMode="auto">
            <a:xfrm flipV="1">
              <a:off x="3330" y="2736"/>
              <a:ext cx="201" cy="192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51220" name="Oval 62"/>
            <p:cNvSpPr>
              <a:spLocks noChangeArrowheads="1"/>
            </p:cNvSpPr>
            <p:nvPr/>
          </p:nvSpPr>
          <p:spPr bwMode="auto">
            <a:xfrm>
              <a:off x="3167" y="2628"/>
              <a:ext cx="101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1221" name="Oval 63"/>
            <p:cNvSpPr>
              <a:spLocks noChangeArrowheads="1"/>
            </p:cNvSpPr>
            <p:nvPr/>
          </p:nvSpPr>
          <p:spPr bwMode="auto">
            <a:xfrm>
              <a:off x="3587" y="2631"/>
              <a:ext cx="102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1222" name="Oval 64"/>
            <p:cNvSpPr>
              <a:spLocks noChangeArrowheads="1"/>
            </p:cNvSpPr>
            <p:nvPr/>
          </p:nvSpPr>
          <p:spPr bwMode="auto">
            <a:xfrm>
              <a:off x="3378" y="2640"/>
              <a:ext cx="102" cy="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</p:grpSp>
      <p:sp>
        <p:nvSpPr>
          <p:cNvPr id="51216" name="Oval 6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435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nk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5" grpId="0" animBg="1" autoUpdateAnimBg="0"/>
      <p:bldP spid="40983" grpId="0" build="p" autoUpdateAnimBg="0" advAuto="1000"/>
      <p:bldP spid="40984" grpId="0" animBg="1" autoUpdateAnimBg="0"/>
      <p:bldP spid="40985" grpId="0" animBg="1" autoUpdateAnimBg="0"/>
      <p:bldP spid="40986" grpId="0" animBg="1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ChangeArrowheads="1"/>
          </p:cNvSpPr>
          <p:nvPr/>
        </p:nvSpPr>
        <p:spPr bwMode="auto">
          <a:xfrm>
            <a:off x="3536950" y="1158875"/>
            <a:ext cx="2482850" cy="469265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571875" y="48752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8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2328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15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9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2328863" cy="457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14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30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13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31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12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32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11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33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10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34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9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35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8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36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7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37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6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38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52239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4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40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3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41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2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42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43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$1 Million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44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$500,000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45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$250,000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46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$125,000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47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$64,000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48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$32,000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49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$16,000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50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$8,000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51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$4,000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52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53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$1,000</a:t>
            </a:r>
          </a:p>
        </p:txBody>
      </p:sp>
      <p:sp>
        <p:nvSpPr>
          <p:cNvPr id="52254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$500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55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$300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56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57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58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59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60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61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62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63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64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65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66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67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68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69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70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71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72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266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74" name="Tekstvak 1"/>
          <p:cNvSpPr txBox="1">
            <a:spLocks noChangeArrowheads="1"/>
          </p:cNvSpPr>
          <p:nvPr/>
        </p:nvSpPr>
        <p:spPr bwMode="auto">
          <a:xfrm>
            <a:off x="1112838" y="471488"/>
            <a:ext cx="61928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>
                <a:solidFill>
                  <a:srgbClr val="FF0000"/>
                </a:solidFill>
              </a:rPr>
              <a:t>Half miljoenvraag</a:t>
            </a:r>
            <a:r>
              <a:rPr lang="nl-NL" altLang="nl-NL"/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66"/>
                </p:tgtEl>
              </p:cMediaNode>
            </p:audio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66"/>
          <p:cNvGrpSpPr>
            <a:grpSpLocks/>
          </p:cNvGrpSpPr>
          <p:nvPr/>
        </p:nvGrpSpPr>
        <p:grpSpPr bwMode="auto">
          <a:xfrm>
            <a:off x="0" y="3500438"/>
            <a:ext cx="9144000" cy="3128962"/>
            <a:chOff x="0" y="2349"/>
            <a:chExt cx="5760" cy="1971"/>
          </a:xfrm>
        </p:grpSpPr>
        <p:sp>
          <p:nvSpPr>
            <p:cNvPr id="53273" name="Rectangle 67"/>
            <p:cNvSpPr>
              <a:spLocks noChangeArrowheads="1"/>
            </p:cNvSpPr>
            <p:nvPr/>
          </p:nvSpPr>
          <p:spPr bwMode="auto">
            <a:xfrm>
              <a:off x="0" y="2349"/>
              <a:ext cx="5760" cy="1971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292929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3274" name="Line 68"/>
            <p:cNvSpPr>
              <a:spLocks noChangeShapeType="1"/>
            </p:cNvSpPr>
            <p:nvPr/>
          </p:nvSpPr>
          <p:spPr bwMode="auto">
            <a:xfrm>
              <a:off x="0" y="331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53275" name="Line 69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53276" name="AutoShape 70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47" y="3023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53277" name="AutoShape 71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3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53278" name="AutoShape 72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4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53279" name="AutoShape 73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56" y="3022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</p:grpSp>
      <p:sp>
        <p:nvSpPr>
          <p:cNvPr id="40975" name="AutoShap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363" y="4570413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chemeClr val="tx2"/>
                </a:solidFill>
              </a:rPr>
              <a:t>Rode bloedcellen</a:t>
            </a:r>
          </a:p>
        </p:txBody>
      </p:sp>
      <p:sp>
        <p:nvSpPr>
          <p:cNvPr id="40983" name="Rectangle 23"/>
          <p:cNvSpPr>
            <a:spLocks noGrp="1" noChangeArrowheads="1"/>
          </p:cNvSpPr>
          <p:nvPr>
            <p:ph type="title" sz="quarter"/>
          </p:nvPr>
        </p:nvSpPr>
        <p:spPr>
          <a:xfrm>
            <a:off x="614363" y="1022350"/>
            <a:ext cx="7772400" cy="1143000"/>
          </a:xfrm>
        </p:spPr>
        <p:txBody>
          <a:bodyPr/>
          <a:lstStyle/>
          <a:p>
            <a:pPr algn="ctr"/>
            <a:r>
              <a:rPr lang="en-US" altLang="nl-NL" sz="3600" smtClean="0"/>
              <a:t>De dode resten van welke cellen zitten onder andere in pus?</a:t>
            </a:r>
          </a:p>
        </p:txBody>
      </p:sp>
      <p:sp>
        <p:nvSpPr>
          <p:cNvPr id="40984" name="AutoShape 2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075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Bloedplaatjes</a:t>
            </a:r>
            <a:endParaRPr lang="en-US" altLang="nl-NL">
              <a:solidFill>
                <a:schemeClr val="tx2"/>
              </a:solidFill>
            </a:endParaRPr>
          </a:p>
        </p:txBody>
      </p:sp>
      <p:sp>
        <p:nvSpPr>
          <p:cNvPr id="40985" name="AutoShape 2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79950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Rode en witte bloedcellen</a:t>
            </a:r>
            <a:endParaRPr lang="en-US" altLang="nl-NL">
              <a:solidFill>
                <a:schemeClr val="tx2"/>
              </a:solidFill>
            </a:endParaRPr>
          </a:p>
        </p:txBody>
      </p:sp>
      <p:sp>
        <p:nvSpPr>
          <p:cNvPr id="40986" name="AutoShape 2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92650" y="456882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>
                <a:solidFill>
                  <a:srgbClr val="FFCC00"/>
                </a:solidFill>
              </a:rPr>
              <a:t>Witte bloedcellen</a:t>
            </a:r>
            <a:endParaRPr lang="en-US" altLang="nl-NL">
              <a:solidFill>
                <a:schemeClr val="tx2"/>
              </a:solidFill>
            </a:endParaRPr>
          </a:p>
        </p:txBody>
      </p:sp>
      <p:sp>
        <p:nvSpPr>
          <p:cNvPr id="53256" name="Text Box 34"/>
          <p:cNvSpPr txBox="1">
            <a:spLocks noChangeArrowheads="1"/>
          </p:cNvSpPr>
          <p:nvPr/>
        </p:nvSpPr>
        <p:spPr bwMode="auto">
          <a:xfrm>
            <a:off x="6096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A</a:t>
            </a:r>
            <a:endParaRPr lang="en-US" altLang="nl-NL" sz="2800"/>
          </a:p>
        </p:txBody>
      </p:sp>
      <p:sp>
        <p:nvSpPr>
          <p:cNvPr id="53257" name="Text Box 35"/>
          <p:cNvSpPr txBox="1">
            <a:spLocks noChangeArrowheads="1"/>
          </p:cNvSpPr>
          <p:nvPr/>
        </p:nvSpPr>
        <p:spPr bwMode="auto">
          <a:xfrm>
            <a:off x="6096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C</a:t>
            </a:r>
            <a:endParaRPr lang="en-US" altLang="nl-NL" sz="2800"/>
          </a:p>
        </p:txBody>
      </p:sp>
      <p:sp>
        <p:nvSpPr>
          <p:cNvPr id="53258" name="Text Box 36"/>
          <p:cNvSpPr txBox="1">
            <a:spLocks noChangeArrowheads="1"/>
          </p:cNvSpPr>
          <p:nvPr/>
        </p:nvSpPr>
        <p:spPr bwMode="auto">
          <a:xfrm>
            <a:off x="51054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D</a:t>
            </a:r>
            <a:endParaRPr lang="en-US" altLang="nl-NL" sz="2800"/>
          </a:p>
        </p:txBody>
      </p:sp>
      <p:sp>
        <p:nvSpPr>
          <p:cNvPr id="53259" name="Text Box 37"/>
          <p:cNvSpPr txBox="1">
            <a:spLocks noChangeArrowheads="1"/>
          </p:cNvSpPr>
          <p:nvPr/>
        </p:nvSpPr>
        <p:spPr bwMode="auto">
          <a:xfrm>
            <a:off x="51054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B</a:t>
            </a:r>
            <a:endParaRPr lang="en-US" altLang="nl-NL" sz="2800"/>
          </a:p>
        </p:txBody>
      </p:sp>
      <p:sp>
        <p:nvSpPr>
          <p:cNvPr id="53260" name="Oval 5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chemeClr val="tx1"/>
                </a:solidFill>
              </a:rPr>
              <a:t>50/50</a:t>
            </a:r>
          </a:p>
        </p:txBody>
      </p:sp>
      <p:grpSp>
        <p:nvGrpSpPr>
          <p:cNvPr id="53261" name="Group 54"/>
          <p:cNvGrpSpPr>
            <a:grpSpLocks/>
          </p:cNvGrpSpPr>
          <p:nvPr/>
        </p:nvGrpSpPr>
        <p:grpSpPr bwMode="auto">
          <a:xfrm>
            <a:off x="1981200" y="3810000"/>
            <a:ext cx="666750" cy="635000"/>
            <a:chOff x="1065" y="2492"/>
            <a:chExt cx="420" cy="400"/>
          </a:xfrm>
        </p:grpSpPr>
        <p:pic>
          <p:nvPicPr>
            <p:cNvPr id="53271" name="Picture 5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00" y="2496"/>
              <a:ext cx="285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3272" name="Freeform 56"/>
            <p:cNvSpPr>
              <a:spLocks/>
            </p:cNvSpPr>
            <p:nvPr/>
          </p:nvSpPr>
          <p:spPr bwMode="auto">
            <a:xfrm rot="2869560" flipH="1" flipV="1">
              <a:off x="889" y="2668"/>
              <a:ext cx="400" cy="47"/>
            </a:xfrm>
            <a:custGeom>
              <a:avLst/>
              <a:gdLst>
                <a:gd name="T0" fmla="*/ 0 w 3264"/>
                <a:gd name="T1" fmla="*/ 47 h 336"/>
                <a:gd name="T2" fmla="*/ 35 w 3264"/>
                <a:gd name="T3" fmla="*/ 0 h 336"/>
                <a:gd name="T4" fmla="*/ 71 w 3264"/>
                <a:gd name="T5" fmla="*/ 47 h 336"/>
                <a:gd name="T6" fmla="*/ 106 w 3264"/>
                <a:gd name="T7" fmla="*/ 0 h 336"/>
                <a:gd name="T8" fmla="*/ 135 w 3264"/>
                <a:gd name="T9" fmla="*/ 47 h 336"/>
                <a:gd name="T10" fmla="*/ 171 w 3264"/>
                <a:gd name="T11" fmla="*/ 0 h 336"/>
                <a:gd name="T12" fmla="*/ 200 w 3264"/>
                <a:gd name="T13" fmla="*/ 47 h 336"/>
                <a:gd name="T14" fmla="*/ 235 w 3264"/>
                <a:gd name="T15" fmla="*/ 0 h 336"/>
                <a:gd name="T16" fmla="*/ 265 w 3264"/>
                <a:gd name="T17" fmla="*/ 47 h 336"/>
                <a:gd name="T18" fmla="*/ 300 w 3264"/>
                <a:gd name="T19" fmla="*/ 0 h 336"/>
                <a:gd name="T20" fmla="*/ 335 w 3264"/>
                <a:gd name="T21" fmla="*/ 47 h 336"/>
                <a:gd name="T22" fmla="*/ 371 w 3264"/>
                <a:gd name="T23" fmla="*/ 0 h 336"/>
                <a:gd name="T24" fmla="*/ 400 w 3264"/>
                <a:gd name="T25" fmla="*/ 47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64" h="336">
                  <a:moveTo>
                    <a:pt x="0" y="336"/>
                  </a:moveTo>
                  <a:cubicBezTo>
                    <a:pt x="96" y="168"/>
                    <a:pt x="192" y="0"/>
                    <a:pt x="288" y="0"/>
                  </a:cubicBezTo>
                  <a:cubicBezTo>
                    <a:pt x="384" y="0"/>
                    <a:pt x="480" y="336"/>
                    <a:pt x="576" y="336"/>
                  </a:cubicBezTo>
                  <a:cubicBezTo>
                    <a:pt x="672" y="336"/>
                    <a:pt x="776" y="0"/>
                    <a:pt x="864" y="0"/>
                  </a:cubicBezTo>
                  <a:cubicBezTo>
                    <a:pt x="952" y="0"/>
                    <a:pt x="1016" y="336"/>
                    <a:pt x="1104" y="336"/>
                  </a:cubicBezTo>
                  <a:cubicBezTo>
                    <a:pt x="1192" y="336"/>
                    <a:pt x="1304" y="0"/>
                    <a:pt x="1392" y="0"/>
                  </a:cubicBezTo>
                  <a:cubicBezTo>
                    <a:pt x="1480" y="0"/>
                    <a:pt x="1544" y="336"/>
                    <a:pt x="1632" y="336"/>
                  </a:cubicBezTo>
                  <a:cubicBezTo>
                    <a:pt x="1720" y="336"/>
                    <a:pt x="1832" y="0"/>
                    <a:pt x="1920" y="0"/>
                  </a:cubicBezTo>
                  <a:cubicBezTo>
                    <a:pt x="2008" y="0"/>
                    <a:pt x="2072" y="336"/>
                    <a:pt x="2160" y="336"/>
                  </a:cubicBezTo>
                  <a:cubicBezTo>
                    <a:pt x="2248" y="336"/>
                    <a:pt x="2352" y="0"/>
                    <a:pt x="2448" y="0"/>
                  </a:cubicBezTo>
                  <a:cubicBezTo>
                    <a:pt x="2544" y="0"/>
                    <a:pt x="2640" y="336"/>
                    <a:pt x="2736" y="336"/>
                  </a:cubicBezTo>
                  <a:cubicBezTo>
                    <a:pt x="2832" y="336"/>
                    <a:pt x="2936" y="0"/>
                    <a:pt x="3024" y="0"/>
                  </a:cubicBezTo>
                  <a:cubicBezTo>
                    <a:pt x="3112" y="0"/>
                    <a:pt x="3188" y="168"/>
                    <a:pt x="3264" y="33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53262" name="Oval 5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002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  <p:grpSp>
        <p:nvGrpSpPr>
          <p:cNvPr id="53263" name="Group 58"/>
          <p:cNvGrpSpPr>
            <a:grpSpLocks/>
          </p:cNvGrpSpPr>
          <p:nvPr/>
        </p:nvGrpSpPr>
        <p:grpSpPr bwMode="auto">
          <a:xfrm>
            <a:off x="3209925" y="3879850"/>
            <a:ext cx="987425" cy="476250"/>
            <a:chOff x="3122" y="2628"/>
            <a:chExt cx="622" cy="300"/>
          </a:xfrm>
        </p:grpSpPr>
        <p:sp>
          <p:nvSpPr>
            <p:cNvPr id="53265" name="AutoShape 59"/>
            <p:cNvSpPr>
              <a:spLocks noChangeArrowheads="1"/>
            </p:cNvSpPr>
            <p:nvPr/>
          </p:nvSpPr>
          <p:spPr bwMode="auto">
            <a:xfrm flipV="1">
              <a:off x="3549" y="2722"/>
              <a:ext cx="195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53266" name="AutoShape 60"/>
            <p:cNvSpPr>
              <a:spLocks noChangeArrowheads="1"/>
            </p:cNvSpPr>
            <p:nvPr/>
          </p:nvSpPr>
          <p:spPr bwMode="auto">
            <a:xfrm flipV="1">
              <a:off x="3122" y="2722"/>
              <a:ext cx="196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53267" name="AutoShape 61"/>
            <p:cNvSpPr>
              <a:spLocks noChangeArrowheads="1"/>
            </p:cNvSpPr>
            <p:nvPr/>
          </p:nvSpPr>
          <p:spPr bwMode="auto">
            <a:xfrm flipV="1">
              <a:off x="3330" y="2736"/>
              <a:ext cx="201" cy="192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53268" name="Oval 62"/>
            <p:cNvSpPr>
              <a:spLocks noChangeArrowheads="1"/>
            </p:cNvSpPr>
            <p:nvPr/>
          </p:nvSpPr>
          <p:spPr bwMode="auto">
            <a:xfrm>
              <a:off x="3167" y="2628"/>
              <a:ext cx="101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3269" name="Oval 63"/>
            <p:cNvSpPr>
              <a:spLocks noChangeArrowheads="1"/>
            </p:cNvSpPr>
            <p:nvPr/>
          </p:nvSpPr>
          <p:spPr bwMode="auto">
            <a:xfrm>
              <a:off x="3587" y="2631"/>
              <a:ext cx="102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3270" name="Oval 64"/>
            <p:cNvSpPr>
              <a:spLocks noChangeArrowheads="1"/>
            </p:cNvSpPr>
            <p:nvPr/>
          </p:nvSpPr>
          <p:spPr bwMode="auto">
            <a:xfrm>
              <a:off x="3378" y="2640"/>
              <a:ext cx="102" cy="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</p:grpSp>
      <p:sp>
        <p:nvSpPr>
          <p:cNvPr id="53264" name="Oval 6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435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nk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5" grpId="0" animBg="1" autoUpdateAnimBg="0"/>
      <p:bldP spid="40983" grpId="0" build="p" autoUpdateAnimBg="0" advAuto="1000"/>
      <p:bldP spid="40984" grpId="0" animBg="1" autoUpdateAnimBg="0"/>
      <p:bldP spid="40985" grpId="0" animBg="1" autoUpdateAnimBg="0"/>
      <p:bldP spid="4098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r>
              <a:rPr lang="en-US" altLang="nl-NL" sz="4800" smtClean="0"/>
              <a:t>Fifty - Fifty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7010400" cy="2590800"/>
          </a:xfrm>
        </p:spPr>
        <p:txBody>
          <a:bodyPr/>
          <a:lstStyle/>
          <a:p>
            <a:pPr algn="l"/>
            <a:r>
              <a:rPr lang="en-US" altLang="nl-NL" sz="3200" smtClean="0"/>
              <a:t>Vraag de docent 2 foute antwoorden weg te strepen.</a:t>
            </a:r>
          </a:p>
        </p:txBody>
      </p:sp>
      <p:sp>
        <p:nvSpPr>
          <p:cNvPr id="8196" name="Line 16"/>
          <p:cNvSpPr>
            <a:spLocks noChangeShapeType="1"/>
          </p:cNvSpPr>
          <p:nvPr/>
        </p:nvSpPr>
        <p:spPr bwMode="auto">
          <a:xfrm>
            <a:off x="838200" y="1752600"/>
            <a:ext cx="76200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8197" name="Oval 15">
            <a:hlinkClick r:id="" action="ppaction://hlinkshowjump?jump=nextslide" highlightClick="1">
              <a:snd r:embed="rId2" name="WHOOSH.WAV"/>
            </a:hlinkClick>
          </p:cNvPr>
          <p:cNvSpPr>
            <a:spLocks noChangeArrowheads="1"/>
          </p:cNvSpPr>
          <p:nvPr/>
        </p:nvSpPr>
        <p:spPr bwMode="auto">
          <a:xfrm>
            <a:off x="5638800" y="501650"/>
            <a:ext cx="2590800" cy="1371600"/>
          </a:xfrm>
          <a:prstGeom prst="ellipse">
            <a:avLst/>
          </a:prstGeom>
          <a:solidFill>
            <a:schemeClr val="bg2"/>
          </a:solidFill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5400">
                <a:solidFill>
                  <a:schemeClr val="tx1"/>
                </a:solidFill>
              </a:rPr>
              <a:t>50/50</a:t>
            </a:r>
          </a:p>
        </p:txBody>
      </p:sp>
      <p:sp>
        <p:nvSpPr>
          <p:cNvPr id="29713" name="Rectangle 17">
            <a:hlinkClick r:id="" action="ppaction://hlinkshowjump?jump=lastslideviewed"/>
          </p:cNvPr>
          <p:cNvSpPr>
            <a:spLocks noChangeArrowheads="1"/>
          </p:cNvSpPr>
          <p:nvPr/>
        </p:nvSpPr>
        <p:spPr bwMode="auto">
          <a:xfrm>
            <a:off x="5257800" y="5715000"/>
            <a:ext cx="3441700" cy="892175"/>
          </a:xfrm>
          <a:prstGeom prst="rect">
            <a:avLst/>
          </a:prstGeom>
          <a:solidFill>
            <a:schemeClr val="bg2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chemeClr val="tx1"/>
                </a:solidFill>
              </a:rPr>
              <a:t>Return to the Question</a:t>
            </a:r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 advAuto="0"/>
      <p:bldP spid="29713" grpId="0" animBg="1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571875" y="48752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6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2254250" cy="457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15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7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14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8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13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9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12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80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11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81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10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82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9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83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8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84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7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85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6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86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54287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4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88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3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89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2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90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91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$1 Million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92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$500,000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93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$250,000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94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$125,000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95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$64,000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96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$32,000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97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$16,000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98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$8,000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99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$4,000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300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301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$1,000</a:t>
            </a:r>
          </a:p>
        </p:txBody>
      </p:sp>
      <p:sp>
        <p:nvSpPr>
          <p:cNvPr id="54302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$500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303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$300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304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305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306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307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308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309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310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311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312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313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314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315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316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317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318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319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320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266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9EEF8D59-DC90-46A7-BDE1-11F029F35517}"/>
              </a:ext>
            </a:extLst>
          </p:cNvPr>
          <p:cNvSpPr txBox="1"/>
          <p:nvPr/>
        </p:nvSpPr>
        <p:spPr>
          <a:xfrm>
            <a:off x="1338606" y="416194"/>
            <a:ext cx="612742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  <a:defRPr/>
            </a:pPr>
            <a:r>
              <a:rPr lang="nl-NL" dirty="0">
                <a:highlight>
                  <a:srgbClr val="FF0000"/>
                </a:highlight>
              </a:rPr>
              <a:t>Miljoenvraag………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66"/>
                </p:tgtEl>
              </p:cMediaNode>
            </p:audio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66"/>
          <p:cNvGrpSpPr>
            <a:grpSpLocks/>
          </p:cNvGrpSpPr>
          <p:nvPr/>
        </p:nvGrpSpPr>
        <p:grpSpPr bwMode="auto">
          <a:xfrm>
            <a:off x="0" y="3500438"/>
            <a:ext cx="9144000" cy="3128962"/>
            <a:chOff x="0" y="2349"/>
            <a:chExt cx="5760" cy="1971"/>
          </a:xfrm>
        </p:grpSpPr>
        <p:sp>
          <p:nvSpPr>
            <p:cNvPr id="55321" name="Rectangle 67"/>
            <p:cNvSpPr>
              <a:spLocks noChangeArrowheads="1"/>
            </p:cNvSpPr>
            <p:nvPr/>
          </p:nvSpPr>
          <p:spPr bwMode="auto">
            <a:xfrm>
              <a:off x="0" y="2349"/>
              <a:ext cx="5760" cy="1971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292929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5322" name="Line 68"/>
            <p:cNvSpPr>
              <a:spLocks noChangeShapeType="1"/>
            </p:cNvSpPr>
            <p:nvPr/>
          </p:nvSpPr>
          <p:spPr bwMode="auto">
            <a:xfrm>
              <a:off x="0" y="331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55323" name="Line 69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55324" name="AutoShape 70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47" y="3023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55325" name="AutoShape 71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3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55326" name="AutoShape 72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4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55327" name="AutoShape 73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56" y="3022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</p:grpSp>
      <p:sp>
        <p:nvSpPr>
          <p:cNvPr id="40975" name="AutoShap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363" y="4570413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chemeClr val="tx2"/>
                </a:solidFill>
              </a:rPr>
              <a:t>Calor</a:t>
            </a:r>
            <a:endParaRPr lang="en-US" altLang="nl-NL" sz="2400" dirty="0">
              <a:solidFill>
                <a:schemeClr val="tx2"/>
              </a:solidFill>
            </a:endParaRPr>
          </a:p>
        </p:txBody>
      </p:sp>
      <p:sp>
        <p:nvSpPr>
          <p:cNvPr id="40983" name="Rectangle 23"/>
          <p:cNvSpPr>
            <a:spLocks noGrp="1" noChangeArrowheads="1"/>
          </p:cNvSpPr>
          <p:nvPr>
            <p:ph type="title" sz="quarter"/>
          </p:nvPr>
        </p:nvSpPr>
        <p:spPr>
          <a:xfrm>
            <a:off x="614363" y="161365"/>
            <a:ext cx="7772400" cy="3126347"/>
          </a:xfrm>
        </p:spPr>
        <p:txBody>
          <a:bodyPr/>
          <a:lstStyle/>
          <a:p>
            <a:pPr algn="ctr"/>
            <a:r>
              <a:rPr lang="en-US" altLang="nl-NL" sz="3600" dirty="0" smtClean="0"/>
              <a:t>Hoe </a:t>
            </a:r>
            <a:r>
              <a:rPr lang="en-US" altLang="nl-NL" sz="3600" dirty="0" err="1" smtClean="0"/>
              <a:t>noemt</a:t>
            </a:r>
            <a:r>
              <a:rPr lang="en-US" altLang="nl-NL" sz="3600" dirty="0" smtClean="0"/>
              <a:t> men het </a:t>
            </a:r>
            <a:r>
              <a:rPr lang="en-US" altLang="nl-NL" sz="3600" dirty="0" err="1" smtClean="0"/>
              <a:t>symptoom</a:t>
            </a:r>
            <a:r>
              <a:rPr lang="en-US" altLang="nl-NL" sz="3600" dirty="0" smtClean="0"/>
              <a:t> van </a:t>
            </a:r>
            <a:r>
              <a:rPr lang="en-US" altLang="nl-NL" sz="3600" dirty="0" err="1" smtClean="0"/>
              <a:t>ontsteking</a:t>
            </a:r>
            <a:r>
              <a:rPr lang="en-US" altLang="nl-NL" sz="3600" dirty="0" smtClean="0"/>
              <a:t> wat </a:t>
            </a:r>
            <a:r>
              <a:rPr lang="en-US" altLang="nl-NL" sz="3600" dirty="0" err="1" smtClean="0"/>
              <a:t>zich</a:t>
            </a:r>
            <a:r>
              <a:rPr lang="en-US" altLang="nl-NL" sz="3600" dirty="0" smtClean="0"/>
              <a:t> </a:t>
            </a:r>
            <a:r>
              <a:rPr lang="en-US" altLang="nl-NL" sz="3600" dirty="0" err="1" smtClean="0"/>
              <a:t>uit</a:t>
            </a:r>
            <a:r>
              <a:rPr lang="en-US" altLang="nl-NL" sz="3600" dirty="0" smtClean="0"/>
              <a:t> in </a:t>
            </a:r>
            <a:r>
              <a:rPr lang="en-US" altLang="nl-NL" sz="3600" dirty="0" err="1" smtClean="0"/>
              <a:t>functieverlies</a:t>
            </a:r>
            <a:r>
              <a:rPr lang="en-US" altLang="nl-NL" sz="3600" dirty="0" smtClean="0"/>
              <a:t>?</a:t>
            </a:r>
            <a:endParaRPr lang="en-US" altLang="nl-NL" sz="3600" dirty="0" smtClean="0"/>
          </a:p>
        </p:txBody>
      </p:sp>
      <p:sp>
        <p:nvSpPr>
          <p:cNvPr id="40984" name="AutoShape 2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075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smtClean="0">
                <a:solidFill>
                  <a:srgbClr val="FFCC00"/>
                </a:solidFill>
              </a:rPr>
              <a:t>Rubor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40985" name="AutoShape 2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79950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smtClean="0">
                <a:solidFill>
                  <a:srgbClr val="FFCC00"/>
                </a:solidFill>
              </a:rPr>
              <a:t>Dolor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40986" name="AutoShape 2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92650" y="456882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Functio</a:t>
            </a:r>
            <a:r>
              <a:rPr lang="en-US" altLang="nl-NL" sz="2400" dirty="0" smtClean="0">
                <a:solidFill>
                  <a:srgbClr val="FFCC00"/>
                </a:solidFill>
              </a:rPr>
              <a:t> </a:t>
            </a:r>
            <a:r>
              <a:rPr lang="en-US" altLang="nl-NL" sz="2400" dirty="0" err="1" smtClean="0">
                <a:solidFill>
                  <a:srgbClr val="FFCC00"/>
                </a:solidFill>
              </a:rPr>
              <a:t>laesa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55304" name="Text Box 34"/>
          <p:cNvSpPr txBox="1">
            <a:spLocks noChangeArrowheads="1"/>
          </p:cNvSpPr>
          <p:nvPr/>
        </p:nvSpPr>
        <p:spPr bwMode="auto">
          <a:xfrm>
            <a:off x="6096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A</a:t>
            </a:r>
            <a:endParaRPr lang="en-US" altLang="nl-NL" sz="2800"/>
          </a:p>
        </p:txBody>
      </p:sp>
      <p:sp>
        <p:nvSpPr>
          <p:cNvPr id="55305" name="Text Box 35"/>
          <p:cNvSpPr txBox="1">
            <a:spLocks noChangeArrowheads="1"/>
          </p:cNvSpPr>
          <p:nvPr/>
        </p:nvSpPr>
        <p:spPr bwMode="auto">
          <a:xfrm>
            <a:off x="6096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C</a:t>
            </a:r>
            <a:endParaRPr lang="en-US" altLang="nl-NL" sz="2800"/>
          </a:p>
        </p:txBody>
      </p:sp>
      <p:sp>
        <p:nvSpPr>
          <p:cNvPr id="55306" name="Text Box 36"/>
          <p:cNvSpPr txBox="1">
            <a:spLocks noChangeArrowheads="1"/>
          </p:cNvSpPr>
          <p:nvPr/>
        </p:nvSpPr>
        <p:spPr bwMode="auto">
          <a:xfrm>
            <a:off x="51054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D</a:t>
            </a:r>
            <a:endParaRPr lang="en-US" altLang="nl-NL" sz="2800"/>
          </a:p>
        </p:txBody>
      </p:sp>
      <p:sp>
        <p:nvSpPr>
          <p:cNvPr id="55307" name="Text Box 37"/>
          <p:cNvSpPr txBox="1">
            <a:spLocks noChangeArrowheads="1"/>
          </p:cNvSpPr>
          <p:nvPr/>
        </p:nvSpPr>
        <p:spPr bwMode="auto">
          <a:xfrm>
            <a:off x="51054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B</a:t>
            </a:r>
            <a:endParaRPr lang="en-US" altLang="nl-NL" sz="2800"/>
          </a:p>
        </p:txBody>
      </p:sp>
      <p:sp>
        <p:nvSpPr>
          <p:cNvPr id="55308" name="Oval 5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chemeClr val="tx1"/>
                </a:solidFill>
              </a:rPr>
              <a:t>50/50</a:t>
            </a:r>
          </a:p>
        </p:txBody>
      </p:sp>
      <p:grpSp>
        <p:nvGrpSpPr>
          <p:cNvPr id="55309" name="Group 54"/>
          <p:cNvGrpSpPr>
            <a:grpSpLocks/>
          </p:cNvGrpSpPr>
          <p:nvPr/>
        </p:nvGrpSpPr>
        <p:grpSpPr bwMode="auto">
          <a:xfrm>
            <a:off x="1981200" y="3810000"/>
            <a:ext cx="666750" cy="635000"/>
            <a:chOff x="1065" y="2492"/>
            <a:chExt cx="420" cy="400"/>
          </a:xfrm>
        </p:grpSpPr>
        <p:pic>
          <p:nvPicPr>
            <p:cNvPr id="55319" name="Picture 5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00" y="2496"/>
              <a:ext cx="285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5320" name="Freeform 56"/>
            <p:cNvSpPr>
              <a:spLocks/>
            </p:cNvSpPr>
            <p:nvPr/>
          </p:nvSpPr>
          <p:spPr bwMode="auto">
            <a:xfrm rot="2869560" flipH="1" flipV="1">
              <a:off x="889" y="2668"/>
              <a:ext cx="400" cy="47"/>
            </a:xfrm>
            <a:custGeom>
              <a:avLst/>
              <a:gdLst>
                <a:gd name="T0" fmla="*/ 0 w 3264"/>
                <a:gd name="T1" fmla="*/ 47 h 336"/>
                <a:gd name="T2" fmla="*/ 35 w 3264"/>
                <a:gd name="T3" fmla="*/ 0 h 336"/>
                <a:gd name="T4" fmla="*/ 71 w 3264"/>
                <a:gd name="T5" fmla="*/ 47 h 336"/>
                <a:gd name="T6" fmla="*/ 106 w 3264"/>
                <a:gd name="T7" fmla="*/ 0 h 336"/>
                <a:gd name="T8" fmla="*/ 135 w 3264"/>
                <a:gd name="T9" fmla="*/ 47 h 336"/>
                <a:gd name="T10" fmla="*/ 171 w 3264"/>
                <a:gd name="T11" fmla="*/ 0 h 336"/>
                <a:gd name="T12" fmla="*/ 200 w 3264"/>
                <a:gd name="T13" fmla="*/ 47 h 336"/>
                <a:gd name="T14" fmla="*/ 235 w 3264"/>
                <a:gd name="T15" fmla="*/ 0 h 336"/>
                <a:gd name="T16" fmla="*/ 265 w 3264"/>
                <a:gd name="T17" fmla="*/ 47 h 336"/>
                <a:gd name="T18" fmla="*/ 300 w 3264"/>
                <a:gd name="T19" fmla="*/ 0 h 336"/>
                <a:gd name="T20" fmla="*/ 335 w 3264"/>
                <a:gd name="T21" fmla="*/ 47 h 336"/>
                <a:gd name="T22" fmla="*/ 371 w 3264"/>
                <a:gd name="T23" fmla="*/ 0 h 336"/>
                <a:gd name="T24" fmla="*/ 400 w 3264"/>
                <a:gd name="T25" fmla="*/ 47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64" h="336">
                  <a:moveTo>
                    <a:pt x="0" y="336"/>
                  </a:moveTo>
                  <a:cubicBezTo>
                    <a:pt x="96" y="168"/>
                    <a:pt x="192" y="0"/>
                    <a:pt x="288" y="0"/>
                  </a:cubicBezTo>
                  <a:cubicBezTo>
                    <a:pt x="384" y="0"/>
                    <a:pt x="480" y="336"/>
                    <a:pt x="576" y="336"/>
                  </a:cubicBezTo>
                  <a:cubicBezTo>
                    <a:pt x="672" y="336"/>
                    <a:pt x="776" y="0"/>
                    <a:pt x="864" y="0"/>
                  </a:cubicBezTo>
                  <a:cubicBezTo>
                    <a:pt x="952" y="0"/>
                    <a:pt x="1016" y="336"/>
                    <a:pt x="1104" y="336"/>
                  </a:cubicBezTo>
                  <a:cubicBezTo>
                    <a:pt x="1192" y="336"/>
                    <a:pt x="1304" y="0"/>
                    <a:pt x="1392" y="0"/>
                  </a:cubicBezTo>
                  <a:cubicBezTo>
                    <a:pt x="1480" y="0"/>
                    <a:pt x="1544" y="336"/>
                    <a:pt x="1632" y="336"/>
                  </a:cubicBezTo>
                  <a:cubicBezTo>
                    <a:pt x="1720" y="336"/>
                    <a:pt x="1832" y="0"/>
                    <a:pt x="1920" y="0"/>
                  </a:cubicBezTo>
                  <a:cubicBezTo>
                    <a:pt x="2008" y="0"/>
                    <a:pt x="2072" y="336"/>
                    <a:pt x="2160" y="336"/>
                  </a:cubicBezTo>
                  <a:cubicBezTo>
                    <a:pt x="2248" y="336"/>
                    <a:pt x="2352" y="0"/>
                    <a:pt x="2448" y="0"/>
                  </a:cubicBezTo>
                  <a:cubicBezTo>
                    <a:pt x="2544" y="0"/>
                    <a:pt x="2640" y="336"/>
                    <a:pt x="2736" y="336"/>
                  </a:cubicBezTo>
                  <a:cubicBezTo>
                    <a:pt x="2832" y="336"/>
                    <a:pt x="2936" y="0"/>
                    <a:pt x="3024" y="0"/>
                  </a:cubicBezTo>
                  <a:cubicBezTo>
                    <a:pt x="3112" y="0"/>
                    <a:pt x="3188" y="168"/>
                    <a:pt x="3264" y="33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55310" name="Oval 5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002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  <p:grpSp>
        <p:nvGrpSpPr>
          <p:cNvPr id="55311" name="Group 58"/>
          <p:cNvGrpSpPr>
            <a:grpSpLocks/>
          </p:cNvGrpSpPr>
          <p:nvPr/>
        </p:nvGrpSpPr>
        <p:grpSpPr bwMode="auto">
          <a:xfrm>
            <a:off x="3209925" y="3879850"/>
            <a:ext cx="987425" cy="476250"/>
            <a:chOff x="3122" y="2628"/>
            <a:chExt cx="622" cy="300"/>
          </a:xfrm>
        </p:grpSpPr>
        <p:sp>
          <p:nvSpPr>
            <p:cNvPr id="55313" name="AutoShape 59"/>
            <p:cNvSpPr>
              <a:spLocks noChangeArrowheads="1"/>
            </p:cNvSpPr>
            <p:nvPr/>
          </p:nvSpPr>
          <p:spPr bwMode="auto">
            <a:xfrm flipV="1">
              <a:off x="3549" y="2722"/>
              <a:ext cx="195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55314" name="AutoShape 60"/>
            <p:cNvSpPr>
              <a:spLocks noChangeArrowheads="1"/>
            </p:cNvSpPr>
            <p:nvPr/>
          </p:nvSpPr>
          <p:spPr bwMode="auto">
            <a:xfrm flipV="1">
              <a:off x="3122" y="2722"/>
              <a:ext cx="196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55315" name="AutoShape 61"/>
            <p:cNvSpPr>
              <a:spLocks noChangeArrowheads="1"/>
            </p:cNvSpPr>
            <p:nvPr/>
          </p:nvSpPr>
          <p:spPr bwMode="auto">
            <a:xfrm flipV="1">
              <a:off x="3330" y="2736"/>
              <a:ext cx="201" cy="192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55316" name="Oval 62"/>
            <p:cNvSpPr>
              <a:spLocks noChangeArrowheads="1"/>
            </p:cNvSpPr>
            <p:nvPr/>
          </p:nvSpPr>
          <p:spPr bwMode="auto">
            <a:xfrm>
              <a:off x="3167" y="2628"/>
              <a:ext cx="101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5317" name="Oval 63"/>
            <p:cNvSpPr>
              <a:spLocks noChangeArrowheads="1"/>
            </p:cNvSpPr>
            <p:nvPr/>
          </p:nvSpPr>
          <p:spPr bwMode="auto">
            <a:xfrm>
              <a:off x="3587" y="2631"/>
              <a:ext cx="102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5318" name="Oval 64"/>
            <p:cNvSpPr>
              <a:spLocks noChangeArrowheads="1"/>
            </p:cNvSpPr>
            <p:nvPr/>
          </p:nvSpPr>
          <p:spPr bwMode="auto">
            <a:xfrm>
              <a:off x="3378" y="2640"/>
              <a:ext cx="102" cy="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</p:grpSp>
      <p:sp>
        <p:nvSpPr>
          <p:cNvPr id="55312" name="Oval 6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435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nk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5" grpId="0" animBg="1" autoUpdateAnimBg="0"/>
      <p:bldP spid="40983" grpId="0" build="p" autoUpdateAnimBg="0" advAuto="1000"/>
      <p:bldP spid="40984" grpId="0" animBg="1" autoUpdateAnimBg="0"/>
      <p:bldP spid="40985" grpId="0" animBg="1" autoUpdateAnimBg="0"/>
      <p:bldP spid="4098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nl-NL" smtClean="0"/>
              <a:t>Correct</a:t>
            </a:r>
          </a:p>
        </p:txBody>
      </p:sp>
      <p:grpSp>
        <p:nvGrpSpPr>
          <p:cNvPr id="9219" name="Group 5"/>
          <p:cNvGrpSpPr>
            <a:grpSpLocks/>
          </p:cNvGrpSpPr>
          <p:nvPr/>
        </p:nvGrpSpPr>
        <p:grpSpPr bwMode="auto">
          <a:xfrm>
            <a:off x="0" y="247650"/>
            <a:ext cx="9144000" cy="6362700"/>
            <a:chOff x="0" y="926"/>
            <a:chExt cx="5760" cy="2194"/>
          </a:xfrm>
        </p:grpSpPr>
        <p:sp>
          <p:nvSpPr>
            <p:cNvPr id="9223" name="Rectangle 6"/>
            <p:cNvSpPr>
              <a:spLocks noChangeArrowheads="1"/>
            </p:cNvSpPr>
            <p:nvPr/>
          </p:nvSpPr>
          <p:spPr bwMode="auto">
            <a:xfrm>
              <a:off x="0" y="926"/>
              <a:ext cx="5760" cy="2194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292929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9224" name="Line 7"/>
            <p:cNvSpPr>
              <a:spLocks noChangeShapeType="1"/>
            </p:cNvSpPr>
            <p:nvPr/>
          </p:nvSpPr>
          <p:spPr bwMode="auto">
            <a:xfrm flipH="1">
              <a:off x="0" y="2035"/>
              <a:ext cx="5760" cy="1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9220" name="AutoShape 8"/>
          <p:cNvSpPr>
            <a:spLocks noChangeArrowheads="1"/>
          </p:cNvSpPr>
          <p:nvPr/>
        </p:nvSpPr>
        <p:spPr bwMode="auto">
          <a:xfrm>
            <a:off x="609600" y="2438400"/>
            <a:ext cx="8102600" cy="2049463"/>
          </a:xfrm>
          <a:prstGeom prst="flowChartPreparation">
            <a:avLst/>
          </a:prstGeom>
          <a:solidFill>
            <a:srgbClr val="00CC00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7200"/>
              <a:t>Correct!</a:t>
            </a:r>
            <a:endParaRPr lang="en-US" altLang="nl-NL" sz="7200" b="0">
              <a:latin typeface="Times New Roman" panose="02020603050405020304" pitchFamily="18" charset="0"/>
            </a:endParaRPr>
          </a:p>
        </p:txBody>
      </p:sp>
      <p:sp>
        <p:nvSpPr>
          <p:cNvPr id="9221" name="Rectangl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48000" y="5505450"/>
            <a:ext cx="3200400" cy="892175"/>
          </a:xfrm>
          <a:prstGeom prst="rect">
            <a:avLst/>
          </a:prstGeom>
          <a:solidFill>
            <a:schemeClr val="bg2"/>
          </a:solidFill>
          <a:ln w="57150">
            <a:solidFill>
              <a:srgbClr val="00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3200">
                <a:solidFill>
                  <a:srgbClr val="00CC00"/>
                </a:solidFill>
              </a:rPr>
              <a:t>Proceed to Next Question</a:t>
            </a:r>
          </a:p>
        </p:txBody>
      </p:sp>
      <p:sp>
        <p:nvSpPr>
          <p:cNvPr id="9222" name="Tekstvak 1"/>
          <p:cNvSpPr txBox="1">
            <a:spLocks noChangeArrowheads="1"/>
          </p:cNvSpPr>
          <p:nvPr/>
        </p:nvSpPr>
        <p:spPr bwMode="auto">
          <a:xfrm>
            <a:off x="1847850" y="830263"/>
            <a:ext cx="5684838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/>
              <a:t>Heb je de vraag goed?</a:t>
            </a:r>
          </a:p>
        </p:txBody>
      </p:sp>
    </p:spTree>
  </p:cSld>
  <p:clrMapOvr>
    <a:masterClrMapping/>
  </p:clrMapOvr>
  <p:transition spd="slow" advClick="0">
    <p:dissolve/>
    <p:sndAc>
      <p:stSnd>
        <p:snd r:embed="rId2" name="TAD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nl-NL" smtClean="0"/>
              <a:t>Incorrect</a:t>
            </a:r>
          </a:p>
        </p:txBody>
      </p:sp>
      <p:grpSp>
        <p:nvGrpSpPr>
          <p:cNvPr id="10243" name="Group 2"/>
          <p:cNvGrpSpPr>
            <a:grpSpLocks/>
          </p:cNvGrpSpPr>
          <p:nvPr/>
        </p:nvGrpSpPr>
        <p:grpSpPr bwMode="auto">
          <a:xfrm>
            <a:off x="0" y="228600"/>
            <a:ext cx="9144000" cy="6381750"/>
            <a:chOff x="0" y="926"/>
            <a:chExt cx="5760" cy="2194"/>
          </a:xfrm>
        </p:grpSpPr>
        <p:sp>
          <p:nvSpPr>
            <p:cNvPr id="10247" name="Rectangle 3"/>
            <p:cNvSpPr>
              <a:spLocks noChangeArrowheads="1"/>
            </p:cNvSpPr>
            <p:nvPr/>
          </p:nvSpPr>
          <p:spPr bwMode="auto">
            <a:xfrm>
              <a:off x="0" y="926"/>
              <a:ext cx="5760" cy="2194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292929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99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10248" name="Line 4"/>
            <p:cNvSpPr>
              <a:spLocks noChangeShapeType="1"/>
            </p:cNvSpPr>
            <p:nvPr/>
          </p:nvSpPr>
          <p:spPr bwMode="auto">
            <a:xfrm flipH="1">
              <a:off x="0" y="2035"/>
              <a:ext cx="5760" cy="1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10244" name="AutoShape 5"/>
          <p:cNvSpPr>
            <a:spLocks noChangeArrowheads="1"/>
          </p:cNvSpPr>
          <p:nvPr/>
        </p:nvSpPr>
        <p:spPr bwMode="auto">
          <a:xfrm>
            <a:off x="609600" y="2438400"/>
            <a:ext cx="8102600" cy="2049463"/>
          </a:xfrm>
          <a:prstGeom prst="flowChartPreparation">
            <a:avLst/>
          </a:prstGeom>
          <a:solidFill>
            <a:srgbClr val="FFCC00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6000"/>
              <a:t>Sorry, That’s Incorrect</a:t>
            </a:r>
          </a:p>
        </p:txBody>
      </p:sp>
      <p:sp>
        <p:nvSpPr>
          <p:cNvPr id="10245" name="Rectangle 9">
            <a:hlinkClick r:id="" action="ppaction://hlinkshowjump?jump=lastslideviewed"/>
          </p:cNvPr>
          <p:cNvSpPr>
            <a:spLocks noChangeArrowheads="1"/>
          </p:cNvSpPr>
          <p:nvPr/>
        </p:nvSpPr>
        <p:spPr bwMode="auto">
          <a:xfrm>
            <a:off x="3048000" y="5524500"/>
            <a:ext cx="3441700" cy="892175"/>
          </a:xfrm>
          <a:prstGeom prst="rect">
            <a:avLst/>
          </a:prstGeom>
          <a:solidFill>
            <a:schemeClr val="bg2"/>
          </a:solidFill>
          <a:ln w="5715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3200">
                <a:solidFill>
                  <a:srgbClr val="FFCC00"/>
                </a:solidFill>
              </a:rPr>
              <a:t>Return to the Question</a:t>
            </a:r>
          </a:p>
        </p:txBody>
      </p:sp>
      <p:sp>
        <p:nvSpPr>
          <p:cNvPr id="10246" name="Tekstvak 1"/>
          <p:cNvSpPr txBox="1">
            <a:spLocks noChangeArrowheads="1"/>
          </p:cNvSpPr>
          <p:nvPr/>
        </p:nvSpPr>
        <p:spPr bwMode="auto">
          <a:xfrm>
            <a:off x="2073275" y="801688"/>
            <a:ext cx="5335588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/>
              <a:t>Verkeerde antwoord?</a:t>
            </a:r>
          </a:p>
        </p:txBody>
      </p:sp>
    </p:spTree>
  </p:cSld>
  <p:clrMapOvr>
    <a:masterClrMapping/>
  </p:clrMapOvr>
  <p:transition spd="slow" advClick="0">
    <p:dissolve/>
    <p:sndAc>
      <p:stSnd>
        <p:snd r:embed="rId2" name="alarm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93" name="Rectangle 49"/>
          <p:cNvSpPr>
            <a:spLocks noChangeArrowheads="1"/>
          </p:cNvSpPr>
          <p:nvPr/>
        </p:nvSpPr>
        <p:spPr bwMode="auto">
          <a:xfrm>
            <a:off x="3571875" y="54864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15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14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13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12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11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10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9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5" name="Text Box 10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8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6" name="Text Box 11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7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7" name="Text Box 12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6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8" name="Text Box 13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1279" name="Text Box 14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4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80" name="Text Box 15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3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81" name="Text Box 16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2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82" name="Text Box 17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1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83" name="Text Box 18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$1 Million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84" name="Text Box 19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$500,000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85" name="Text Box 20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$250,000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86" name="Text Box 21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$125,000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87" name="Text Box 22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$64,000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88" name="Text Box 23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$32,000</a:t>
            </a:r>
            <a:endParaRPr lang="en-US" altLang="nl-NL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89" name="Text Box 24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$16,000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90" name="Text Box 25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$8,000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91" name="Text Box 26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$4,000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92" name="Text Box 27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$2,000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93" name="Text Box 28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FFFF"/>
                </a:solidFill>
              </a:rPr>
              <a:t>$1,000</a:t>
            </a:r>
          </a:p>
        </p:txBody>
      </p:sp>
      <p:sp>
        <p:nvSpPr>
          <p:cNvPr id="11294" name="Text Box 29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$500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95" name="Text Box 30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$300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96" name="Text Box 31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$200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97" name="Text Box 32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nl-NL" sz="2400" b="0">
                <a:solidFill>
                  <a:srgbClr val="FFCC00"/>
                </a:solidFill>
              </a:rPr>
              <a:t>$100</a:t>
            </a:r>
            <a:endParaRPr lang="en-US" altLang="nl-NL" sz="2400" b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98" name="Oval 33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99" name="Oval 34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00" name="Oval 35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01" name="Oval 36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02" name="Oval 37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03" name="Oval 38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04" name="Oval 39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05" name="Oval 40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06" name="Oval 41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07" name="Oval 42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08" name="Oval 43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09" name="Oval 44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10" name="Oval 45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11" name="Oval 46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12" name="Oval 47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194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14" name="Tekstvak 1"/>
          <p:cNvSpPr txBox="1">
            <a:spLocks noChangeArrowheads="1"/>
          </p:cNvSpPr>
          <p:nvPr/>
        </p:nvSpPr>
        <p:spPr bwMode="auto">
          <a:xfrm>
            <a:off x="546100" y="403225"/>
            <a:ext cx="7712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 sz="2400"/>
              <a:t>LATEN WE BEGINNEN BIJ DE EERSTE VRAAG</a:t>
            </a:r>
          </a:p>
        </p:txBody>
      </p:sp>
      <p:sp>
        <p:nvSpPr>
          <p:cNvPr id="11315" name="Pijl: rechts 2"/>
          <p:cNvSpPr>
            <a:spLocks noChangeArrowheads="1"/>
          </p:cNvSpPr>
          <p:nvPr/>
        </p:nvSpPr>
        <p:spPr bwMode="auto">
          <a:xfrm>
            <a:off x="2336800" y="4146550"/>
            <a:ext cx="977900" cy="485775"/>
          </a:xfrm>
          <a:prstGeom prst="rightArrow">
            <a:avLst>
              <a:gd name="adj1" fmla="val 50000"/>
              <a:gd name="adj2" fmla="val 4986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16" name="Pijl: rechts 51"/>
          <p:cNvSpPr>
            <a:spLocks noChangeArrowheads="1"/>
          </p:cNvSpPr>
          <p:nvPr/>
        </p:nvSpPr>
        <p:spPr bwMode="auto">
          <a:xfrm>
            <a:off x="2260600" y="2667000"/>
            <a:ext cx="977900" cy="484188"/>
          </a:xfrm>
          <a:prstGeom prst="rightArrow">
            <a:avLst>
              <a:gd name="adj1" fmla="val 50000"/>
              <a:gd name="adj2" fmla="val 5002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17" name="Pijl: rechts 52"/>
          <p:cNvSpPr>
            <a:spLocks noChangeArrowheads="1"/>
          </p:cNvSpPr>
          <p:nvPr/>
        </p:nvSpPr>
        <p:spPr bwMode="auto">
          <a:xfrm>
            <a:off x="2268538" y="1476375"/>
            <a:ext cx="979487" cy="484188"/>
          </a:xfrm>
          <a:prstGeom prst="rightArrow">
            <a:avLst>
              <a:gd name="adj1" fmla="val 50000"/>
              <a:gd name="adj2" fmla="val 5010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endParaRPr lang="nl-NL" altLang="nl-NL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1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9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78"/>
          <p:cNvGrpSpPr>
            <a:grpSpLocks/>
          </p:cNvGrpSpPr>
          <p:nvPr/>
        </p:nvGrpSpPr>
        <p:grpSpPr bwMode="auto">
          <a:xfrm>
            <a:off x="0" y="3500438"/>
            <a:ext cx="9144000" cy="3128962"/>
            <a:chOff x="0" y="2349"/>
            <a:chExt cx="5760" cy="1971"/>
          </a:xfrm>
        </p:grpSpPr>
        <p:sp>
          <p:nvSpPr>
            <p:cNvPr id="12314" name="Rectangle 79"/>
            <p:cNvSpPr>
              <a:spLocks noChangeArrowheads="1"/>
            </p:cNvSpPr>
            <p:nvPr/>
          </p:nvSpPr>
          <p:spPr bwMode="auto">
            <a:xfrm>
              <a:off x="0" y="2349"/>
              <a:ext cx="5760" cy="1971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292929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12315" name="Line 80"/>
            <p:cNvSpPr>
              <a:spLocks noChangeShapeType="1"/>
            </p:cNvSpPr>
            <p:nvPr/>
          </p:nvSpPr>
          <p:spPr bwMode="auto">
            <a:xfrm>
              <a:off x="0" y="331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2316" name="Line 81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2317" name="AutoShape 82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47" y="3023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12318" name="AutoShape 83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3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NL" altLang="nl-NL" sz="2400" dirty="0" smtClean="0">
                  <a:solidFill>
                    <a:schemeClr val="tx2"/>
                  </a:solidFill>
                </a:rPr>
                <a:t>verwijding</a:t>
              </a:r>
              <a:endParaRPr lang="nl-NL" altLang="nl-NL" sz="2400" dirty="0">
                <a:solidFill>
                  <a:schemeClr val="tx2"/>
                </a:solidFill>
              </a:endParaRPr>
            </a:p>
          </p:txBody>
        </p:sp>
        <p:sp>
          <p:nvSpPr>
            <p:cNvPr id="12319" name="AutoShape 84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48" y="3690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  <p:sp>
          <p:nvSpPr>
            <p:cNvPr id="12320" name="AutoShape 85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56" y="3022"/>
              <a:ext cx="2688" cy="576"/>
            </a:xfrm>
            <a:prstGeom prst="flowChartPreparation">
              <a:avLst/>
            </a:prstGeom>
            <a:solidFill>
              <a:schemeClr val="bg1"/>
            </a:solidFill>
            <a:ln w="5715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2"/>
                </a:solidFill>
              </a:endParaRPr>
            </a:p>
          </p:txBody>
        </p:sp>
      </p:grpSp>
      <p:sp>
        <p:nvSpPr>
          <p:cNvPr id="20501" name="AutoShape 2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363" y="4570413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Teruggang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/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Wat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bedoelt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men met : </a:t>
            </a:r>
            <a:r>
              <a:rPr lang="en-US" altLang="nl-NL" dirty="0" err="1" smtClean="0">
                <a:solidFill>
                  <a:srgbClr val="FF0000"/>
                </a:solidFill>
                <a:latin typeface="Eras Medium ITC" panose="020B0602030504020804" pitchFamily="34" charset="0"/>
              </a:rPr>
              <a:t>Degeneratie</a:t>
            </a:r>
            <a:r>
              <a:rPr lang="en-US" altLang="nl-NL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?</a:t>
            </a:r>
            <a:endParaRPr lang="en-US" altLang="nl-NL" dirty="0" smtClean="0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20525" name="AutoShape 4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79950" y="562927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smtClean="0">
                <a:solidFill>
                  <a:srgbClr val="FFCC00"/>
                </a:solidFill>
              </a:rPr>
              <a:t>somber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20526" name="AutoShape 4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92650" y="4568825"/>
            <a:ext cx="4267200" cy="914400"/>
          </a:xfrm>
          <a:prstGeom prst="flowChartPreparation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400" dirty="0" err="1" smtClean="0">
                <a:solidFill>
                  <a:srgbClr val="FFCC00"/>
                </a:solidFill>
              </a:rPr>
              <a:t>vernauwing</a:t>
            </a: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12296" name="Oval 1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chemeClr val="tx1"/>
                </a:solidFill>
              </a:rPr>
              <a:t>50/50</a:t>
            </a:r>
          </a:p>
        </p:txBody>
      </p:sp>
      <p:grpSp>
        <p:nvGrpSpPr>
          <p:cNvPr id="12297" name="Group 59"/>
          <p:cNvGrpSpPr>
            <a:grpSpLocks/>
          </p:cNvGrpSpPr>
          <p:nvPr/>
        </p:nvGrpSpPr>
        <p:grpSpPr bwMode="auto">
          <a:xfrm>
            <a:off x="1981200" y="3810000"/>
            <a:ext cx="666750" cy="635000"/>
            <a:chOff x="1065" y="2492"/>
            <a:chExt cx="420" cy="400"/>
          </a:xfrm>
        </p:grpSpPr>
        <p:pic>
          <p:nvPicPr>
            <p:cNvPr id="12312" name="Picture 1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00" y="2496"/>
              <a:ext cx="285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313" name="Freeform 57"/>
            <p:cNvSpPr>
              <a:spLocks/>
            </p:cNvSpPr>
            <p:nvPr/>
          </p:nvSpPr>
          <p:spPr bwMode="auto">
            <a:xfrm rot="2869560" flipH="1" flipV="1">
              <a:off x="889" y="2668"/>
              <a:ext cx="400" cy="47"/>
            </a:xfrm>
            <a:custGeom>
              <a:avLst/>
              <a:gdLst>
                <a:gd name="T0" fmla="*/ 0 w 3264"/>
                <a:gd name="T1" fmla="*/ 47 h 336"/>
                <a:gd name="T2" fmla="*/ 35 w 3264"/>
                <a:gd name="T3" fmla="*/ 0 h 336"/>
                <a:gd name="T4" fmla="*/ 71 w 3264"/>
                <a:gd name="T5" fmla="*/ 47 h 336"/>
                <a:gd name="T6" fmla="*/ 106 w 3264"/>
                <a:gd name="T7" fmla="*/ 0 h 336"/>
                <a:gd name="T8" fmla="*/ 135 w 3264"/>
                <a:gd name="T9" fmla="*/ 47 h 336"/>
                <a:gd name="T10" fmla="*/ 171 w 3264"/>
                <a:gd name="T11" fmla="*/ 0 h 336"/>
                <a:gd name="T12" fmla="*/ 200 w 3264"/>
                <a:gd name="T13" fmla="*/ 47 h 336"/>
                <a:gd name="T14" fmla="*/ 235 w 3264"/>
                <a:gd name="T15" fmla="*/ 0 h 336"/>
                <a:gd name="T16" fmla="*/ 265 w 3264"/>
                <a:gd name="T17" fmla="*/ 47 h 336"/>
                <a:gd name="T18" fmla="*/ 300 w 3264"/>
                <a:gd name="T19" fmla="*/ 0 h 336"/>
                <a:gd name="T20" fmla="*/ 335 w 3264"/>
                <a:gd name="T21" fmla="*/ 47 h 336"/>
                <a:gd name="T22" fmla="*/ 371 w 3264"/>
                <a:gd name="T23" fmla="*/ 0 h 336"/>
                <a:gd name="T24" fmla="*/ 400 w 3264"/>
                <a:gd name="T25" fmla="*/ 47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64" h="336">
                  <a:moveTo>
                    <a:pt x="0" y="336"/>
                  </a:moveTo>
                  <a:cubicBezTo>
                    <a:pt x="96" y="168"/>
                    <a:pt x="192" y="0"/>
                    <a:pt x="288" y="0"/>
                  </a:cubicBezTo>
                  <a:cubicBezTo>
                    <a:pt x="384" y="0"/>
                    <a:pt x="480" y="336"/>
                    <a:pt x="576" y="336"/>
                  </a:cubicBezTo>
                  <a:cubicBezTo>
                    <a:pt x="672" y="336"/>
                    <a:pt x="776" y="0"/>
                    <a:pt x="864" y="0"/>
                  </a:cubicBezTo>
                  <a:cubicBezTo>
                    <a:pt x="952" y="0"/>
                    <a:pt x="1016" y="336"/>
                    <a:pt x="1104" y="336"/>
                  </a:cubicBezTo>
                  <a:cubicBezTo>
                    <a:pt x="1192" y="336"/>
                    <a:pt x="1304" y="0"/>
                    <a:pt x="1392" y="0"/>
                  </a:cubicBezTo>
                  <a:cubicBezTo>
                    <a:pt x="1480" y="0"/>
                    <a:pt x="1544" y="336"/>
                    <a:pt x="1632" y="336"/>
                  </a:cubicBezTo>
                  <a:cubicBezTo>
                    <a:pt x="1720" y="336"/>
                    <a:pt x="1832" y="0"/>
                    <a:pt x="1920" y="0"/>
                  </a:cubicBezTo>
                  <a:cubicBezTo>
                    <a:pt x="2008" y="0"/>
                    <a:pt x="2072" y="336"/>
                    <a:pt x="2160" y="336"/>
                  </a:cubicBezTo>
                  <a:cubicBezTo>
                    <a:pt x="2248" y="336"/>
                    <a:pt x="2352" y="0"/>
                    <a:pt x="2448" y="0"/>
                  </a:cubicBezTo>
                  <a:cubicBezTo>
                    <a:pt x="2544" y="0"/>
                    <a:pt x="2640" y="336"/>
                    <a:pt x="2736" y="336"/>
                  </a:cubicBezTo>
                  <a:cubicBezTo>
                    <a:pt x="2832" y="336"/>
                    <a:pt x="2936" y="0"/>
                    <a:pt x="3024" y="0"/>
                  </a:cubicBezTo>
                  <a:cubicBezTo>
                    <a:pt x="3112" y="0"/>
                    <a:pt x="3188" y="168"/>
                    <a:pt x="3264" y="33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12298" name="Oval 12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0020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  <p:sp>
        <p:nvSpPr>
          <p:cNvPr id="12299" name="Text Box 60"/>
          <p:cNvSpPr txBox="1">
            <a:spLocks noChangeArrowheads="1"/>
          </p:cNvSpPr>
          <p:nvPr/>
        </p:nvSpPr>
        <p:spPr bwMode="auto">
          <a:xfrm>
            <a:off x="6096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A</a:t>
            </a:r>
            <a:endParaRPr lang="en-US" altLang="nl-NL" sz="2800"/>
          </a:p>
        </p:txBody>
      </p:sp>
      <p:sp>
        <p:nvSpPr>
          <p:cNvPr id="12300" name="Text Box 61"/>
          <p:cNvSpPr txBox="1">
            <a:spLocks noChangeArrowheads="1"/>
          </p:cNvSpPr>
          <p:nvPr/>
        </p:nvSpPr>
        <p:spPr bwMode="auto">
          <a:xfrm>
            <a:off x="6096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C</a:t>
            </a:r>
            <a:endParaRPr lang="en-US" altLang="nl-NL" sz="2800"/>
          </a:p>
        </p:txBody>
      </p:sp>
      <p:sp>
        <p:nvSpPr>
          <p:cNvPr id="12301" name="Text Box 62"/>
          <p:cNvSpPr txBox="1">
            <a:spLocks noChangeArrowheads="1"/>
          </p:cNvSpPr>
          <p:nvPr/>
        </p:nvSpPr>
        <p:spPr bwMode="auto">
          <a:xfrm>
            <a:off x="5105400" y="5791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D</a:t>
            </a:r>
            <a:endParaRPr lang="en-US" altLang="nl-NL" sz="2800"/>
          </a:p>
        </p:txBody>
      </p:sp>
      <p:sp>
        <p:nvSpPr>
          <p:cNvPr id="12302" name="Text Box 63"/>
          <p:cNvSpPr txBox="1">
            <a:spLocks noChangeArrowheads="1"/>
          </p:cNvSpPr>
          <p:nvPr/>
        </p:nvSpPr>
        <p:spPr bwMode="auto">
          <a:xfrm>
            <a:off x="5105400" y="4800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nl-NL" sz="2800">
                <a:solidFill>
                  <a:srgbClr val="FFCC00"/>
                </a:solidFill>
              </a:rPr>
              <a:t>B</a:t>
            </a:r>
            <a:endParaRPr lang="en-US" altLang="nl-NL" sz="2800"/>
          </a:p>
        </p:txBody>
      </p:sp>
      <p:grpSp>
        <p:nvGrpSpPr>
          <p:cNvPr id="12303" name="Group 74"/>
          <p:cNvGrpSpPr>
            <a:grpSpLocks/>
          </p:cNvGrpSpPr>
          <p:nvPr/>
        </p:nvGrpSpPr>
        <p:grpSpPr bwMode="auto">
          <a:xfrm>
            <a:off x="3209925" y="3879850"/>
            <a:ext cx="987425" cy="476250"/>
            <a:chOff x="3122" y="2628"/>
            <a:chExt cx="622" cy="300"/>
          </a:xfrm>
        </p:grpSpPr>
        <p:sp>
          <p:nvSpPr>
            <p:cNvPr id="12306" name="AutoShape 66"/>
            <p:cNvSpPr>
              <a:spLocks noChangeArrowheads="1"/>
            </p:cNvSpPr>
            <p:nvPr/>
          </p:nvSpPr>
          <p:spPr bwMode="auto">
            <a:xfrm flipV="1">
              <a:off x="3549" y="2722"/>
              <a:ext cx="195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12307" name="AutoShape 67"/>
            <p:cNvSpPr>
              <a:spLocks noChangeArrowheads="1"/>
            </p:cNvSpPr>
            <p:nvPr/>
          </p:nvSpPr>
          <p:spPr bwMode="auto">
            <a:xfrm flipV="1">
              <a:off x="3122" y="2722"/>
              <a:ext cx="196" cy="178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12308" name="AutoShape 68"/>
            <p:cNvSpPr>
              <a:spLocks noChangeArrowheads="1"/>
            </p:cNvSpPr>
            <p:nvPr/>
          </p:nvSpPr>
          <p:spPr bwMode="auto">
            <a:xfrm flipV="1">
              <a:off x="3330" y="2736"/>
              <a:ext cx="201" cy="192"/>
            </a:xfrm>
            <a:prstGeom prst="flowChartOffpageConnector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NL" altLang="nl-NL">
                <a:solidFill>
                  <a:schemeClr val="tx1"/>
                </a:solidFill>
              </a:endParaRPr>
            </a:p>
          </p:txBody>
        </p:sp>
        <p:sp>
          <p:nvSpPr>
            <p:cNvPr id="12309" name="Oval 70"/>
            <p:cNvSpPr>
              <a:spLocks noChangeArrowheads="1"/>
            </p:cNvSpPr>
            <p:nvPr/>
          </p:nvSpPr>
          <p:spPr bwMode="auto">
            <a:xfrm>
              <a:off x="3167" y="2628"/>
              <a:ext cx="101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12310" name="Oval 71"/>
            <p:cNvSpPr>
              <a:spLocks noChangeArrowheads="1"/>
            </p:cNvSpPr>
            <p:nvPr/>
          </p:nvSpPr>
          <p:spPr bwMode="auto">
            <a:xfrm>
              <a:off x="3587" y="2631"/>
              <a:ext cx="102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12311" name="Oval 73"/>
            <p:cNvSpPr>
              <a:spLocks noChangeArrowheads="1"/>
            </p:cNvSpPr>
            <p:nvPr/>
          </p:nvSpPr>
          <p:spPr bwMode="auto">
            <a:xfrm>
              <a:off x="3378" y="2640"/>
              <a:ext cx="102" cy="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spcBef>
                  <a:spcPct val="20000"/>
                </a:spcBef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nl-NL"/>
            </a:p>
          </p:txBody>
        </p:sp>
      </p:grpSp>
      <p:sp>
        <p:nvSpPr>
          <p:cNvPr id="12304" name="Oval 7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4350" y="3738563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CB09303D-0A24-4FDC-912F-A2ED3B0D7562}"/>
              </a:ext>
            </a:extLst>
          </p:cNvPr>
          <p:cNvPicPr>
            <a:picLocks noChangeAspect="1"/>
          </p:cNvPicPr>
          <p:nvPr/>
        </p:nvPicPr>
        <p:blipFill>
          <a:blip r:embed="rId9">
            <a:alphaModFix amt="85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350" y="2168785"/>
            <a:ext cx="3167809" cy="1036377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nk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1" grpId="0" animBg="1" autoUpdateAnimBg="0"/>
      <p:bldP spid="20482" grpId="0" build="p" autoUpdateAnimBg="0" advAuto="2000"/>
      <p:bldP spid="20525" grpId="0" animBg="1" autoUpdateAnimBg="0"/>
      <p:bldP spid="20526" grpId="0" animBg="1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6.0&quot;&gt;&lt;object type=&quot;1&quot; unique_id=&quot;10001&quot;&gt;&lt;object type=&quot;2&quot; unique_id=&quot;10074&quot;&gt;&lt;object type=&quot;3&quot; unique_id=&quot;10075&quot;&gt;&lt;property id=&quot;20148&quot; value=&quot;5&quot;/&gt;&lt;property id=&quot;20300&quot; value=&quot;Slide 1 - &amp;quot;Who Wants to Be a Millionaire?&amp;quot;&quot;/&gt;&lt;property id=&quot;20307&quot; value=&quot;282&quot;/&gt;&lt;/object&gt;&lt;object type=&quot;3&quot; unique_id=&quot;10076&quot;&gt;&lt;property id=&quot;20148&quot; value=&quot;5&quot;/&gt;&lt;property id=&quot;20300&quot; value=&quot;Slide 2 - &amp;quot;Test your knowledge on John?&amp;#x0D;&amp;#x0A;&amp;quot;&quot;/&gt;&lt;property id=&quot;20307&quot; value=&quot;264&quot;/&gt;&lt;/object&gt;&lt;object type=&quot;3&quot; unique_id=&quot;10077&quot;&gt;&lt;property id=&quot;20148&quot; value=&quot;5&quot;/&gt;&lt;property id=&quot;20300&quot; value=&quot;Slide 3 - &amp;quot;Phone A Friend&amp;quot;&quot;/&gt;&lt;property id=&quot;20307&quot; value=&quot;262&quot;/&gt;&lt;/object&gt;&lt;object type=&quot;3&quot; unique_id=&quot;10078&quot;&gt;&lt;property id=&quot;20148&quot; value=&quot;5&quot;/&gt;&lt;property id=&quot;20300&quot; value=&quot;Slide 4 - &amp;quot;Ask the Audience&amp;quot;&quot;/&gt;&lt;property id=&quot;20307&quot; value=&quot;263&quot;/&gt;&lt;/object&gt;&lt;object type=&quot;3&quot; unique_id=&quot;10079&quot;&gt;&lt;property id=&quot;20148&quot; value=&quot;5&quot;/&gt;&lt;property id=&quot;20300&quot; value=&quot;Slide 5 - &amp;quot;Fifty - Fifty&amp;quot;&quot;/&gt;&lt;property id=&quot;20307&quot; value=&quot;266&quot;/&gt;&lt;/object&gt;&lt;object type=&quot;3&quot; unique_id=&quot;10080&quot;&gt;&lt;property id=&quot;20148&quot; value=&quot;5&quot;/&gt;&lt;property id=&quot;20300&quot; value=&quot;Slide 6 - &amp;quot;Correct&amp;quot;&quot;/&gt;&lt;property id=&quot;20307&quot; value=&quot;260&quot;/&gt;&lt;/object&gt;&lt;object type=&quot;3&quot; unique_id=&quot;10081&quot;&gt;&lt;property id=&quot;20148&quot; value=&quot;5&quot;/&gt;&lt;property id=&quot;20300&quot; value=&quot;Slide 7 - &amp;quot;Incorrect&amp;quot;&quot;/&gt;&lt;property id=&quot;20307&quot; value=&quot;267&quot;/&gt;&lt;/object&gt;&lt;object type=&quot;3&quot; unique_id=&quot;10082&quot;&gt;&lt;property id=&quot;20148&quot; value=&quot;5&quot;/&gt;&lt;property id=&quot;20300&quot; value=&quot;Slide 8 - &amp;quot;John was born where?&amp;quot;&quot;/&gt;&lt;property id=&quot;20307&quot; value=&quot;257&quot;/&gt;&lt;/object&gt;&lt;object type=&quot;3&quot; unique_id=&quot;10083&quot;&gt;&lt;property id=&quot;20148&quot; value=&quot;5&quot;/&gt;&lt;property id=&quot;20300&quot; value=&quot;Slide 9 - &amp;quot;What was the name of his first girlfriend?&amp;quot;&quot;/&gt;&lt;property id=&quot;20307&quot; value=&quot;273&quot;/&gt;&lt;/object&gt;&lt;object type=&quot;3&quot; unique_id=&quot;10084&quot;&gt;&lt;property id=&quot;20148&quot; value=&quot;5&quot;/&gt;&lt;property id=&quot;20300&quot; value=&quot;Slide 10 - &amp;quot;What was John’s First Paying Job?&amp;quot;&quot;/&gt;&lt;property id=&quot;20307&quot; value=&quot;272&quot;/&gt;&lt;/object&gt;&lt;object type=&quot;3&quot; unique_id=&quot;10085&quot;&gt;&lt;property id=&quot;20148&quot; value=&quot;5&quot;/&gt;&lt;property id=&quot;20300&quot; value=&quot;Slide 11 - &amp;quot;What is the name of his first pet?&amp;quot;&quot;/&gt;&lt;property id=&quot;20307&quot; value=&quot;271&quot;/&gt;&lt;/object&gt;&lt;object type=&quot;3&quot; unique_id=&quot;10086&quot;&gt;&lt;property id=&quot;20148&quot; value=&quot;5&quot;/&gt;&lt;property id=&quot;20300&quot; value=&quot;Slide 12 - &amp;quot;What branch of military service did he serve?&amp;quot;&quot;/&gt;&lt;property id=&quot;20307&quot; value=&quot;268&quot;/&gt;&lt;/object&gt;&lt;object type=&quot;3&quot; unique_id=&quot;10087&quot;&gt;&lt;property id=&quot;20148&quot; value=&quot;5&quot;/&gt;&lt;property id=&quot;20300&quot; value=&quot;Slide 13 - &amp;quot;What year did John retire from the US Air Force?&amp;quot;&quot;/&gt;&lt;property id=&quot;20307&quot; value=&quot;270&quot;/&gt;&lt;/object&gt;&lt;object type=&quot;3&quot; unique_id=&quot;10088&quot;&gt;&lt;property id=&quot;20148&quot; value=&quot;5&quot;/&gt;&lt;property id=&quot;20300&quot; value=&quot;Slide 14 - &amp;quot;In what year was his son, Billy Bob, born?&amp;quot;&quot;/&gt;&lt;property id=&quot;20307&quot; value=&quot;269&quot;/&gt;&lt;/object&gt;&lt;object type=&quot;3&quot; unique_id=&quot;10089&quot;&gt;&lt;property id=&quot;20148&quot; value=&quot;5&quot;/&gt;&lt;property id=&quot;20300&quot; value=&quot;Slide 15 - &amp;quot;What is John’s favorite food?&amp;quot;&quot;/&gt;&lt;property id=&quot;20307&quot; value=&quot;274&quot;/&gt;&lt;/object&gt;&lt;object type=&quot;3&quot; unique_id=&quot;10090&quot;&gt;&lt;property id=&quot;20148&quot; value=&quot;5&quot;/&gt;&lt;property id=&quot;20300&quot; value=&quot;Slide 16 - &amp;quot;What is John’s favorite hobby?&amp;quot;&quot;/&gt;&lt;property id=&quot;20307&quot; value=&quot;278&quot;/&gt;&lt;/object&gt;&lt;object type=&quot;3&quot; unique_id=&quot;10091&quot;&gt;&lt;property id=&quot;20148&quot; value=&quot;5&quot;/&gt;&lt;property id=&quot;20300&quot; value=&quot;Slide 17 - &amp;quot;Where does John go for fun?&amp;quot;&quot;/&gt;&lt;property id=&quot;20307&quot; value=&quot;277&quot;/&gt;&lt;/object&gt;&lt;object type=&quot;3&quot; unique_id=&quot;10092&quot;&gt;&lt;property id=&quot;20148&quot; value=&quot;5&quot;/&gt;&lt;property id=&quot;20300&quot; value=&quot;Slide 18 - &amp;quot;What is his favorite slogan?&amp;quot;&quot;/&gt;&lt;property id=&quot;20307&quot; value=&quot;275&quot;/&gt;&lt;/object&gt;&lt;object type=&quot;3&quot; unique_id=&quot;10093&quot;&gt;&lt;property id=&quot;20148&quot; value=&quot;5&quot;/&gt;&lt;property id=&quot;20300&quot; value=&quot;Slide 19 - &amp;quot;What did John do at the first TX Health Department Quality Expo?&amp;quot;&quot;/&gt;&lt;property id=&quot;20307&quot; value=&quot;281&quot;/&gt;&lt;/object&gt;&lt;object type=&quot;3&quot; unique_id=&quot;10094&quot;&gt;&lt;property id=&quot;20148&quot; value=&quot;5&quot;/&gt;&lt;property id=&quot;20300&quot; value=&quot;Slide 20 - &amp;quot;What is the story he never tells?&amp;quot;&quot;/&gt;&lt;property id=&quot;20307&quot; value=&quot;279&quot;/&gt;&lt;/object&gt;&lt;object type=&quot;3&quot; unique_id=&quot;10095&quot;&gt;&lt;property id=&quot;20148&quot; value=&quot;5&quot;/&gt;&lt;property id=&quot;20300&quot; value=&quot;Slide 21 - &amp;quot;What is John’s favorite nick name?&amp;quot;&quot;/&gt;&lt;property id=&quot;20307&quot; value=&quot;276&quot;/&gt;&lt;/object&gt;&lt;object type=&quot;3&quot; unique_id=&quot;10096&quot;&gt;&lt;property id=&quot;20148&quot; value=&quot;5&quot;/&gt;&lt;property id=&quot;20300&quot; value=&quot;Slide 22 - &amp;quot;What is John’s message for you?&amp;quot;&quot;/&gt;&lt;property id=&quot;20307&quot; value=&quot;280&quot;/&gt;&lt;/object&gt;&lt;/object&gt;&lt;object type=&quot;8&quot; unique_id=&quot;10120&quot;&gt;&lt;/object&gt;&lt;/object&gt;&lt;/database&gt;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00"/>
      </a:lt2>
      <a:accent1>
        <a:srgbClr val="FF9900"/>
      </a:accent1>
      <a:accent2>
        <a:srgbClr val="00FFFF"/>
      </a:accent2>
      <a:accent3>
        <a:srgbClr val="AAAAAA"/>
      </a:accent3>
      <a:accent4>
        <a:srgbClr val="DADADA"/>
      </a:accent4>
      <a:accent5>
        <a:srgbClr val="FFCAAA"/>
      </a:accent5>
      <a:accent6>
        <a:srgbClr val="00E7E7"/>
      </a:accent6>
      <a:hlink>
        <a:srgbClr val="FF9933"/>
      </a:hlink>
      <a:folHlink>
        <a:srgbClr val="FFFF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40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40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12053</TotalTime>
  <Words>1463</Words>
  <Application>Microsoft Office PowerPoint</Application>
  <PresentationFormat>Diavoorstelling (4:3)</PresentationFormat>
  <Paragraphs>785</Paragraphs>
  <Slides>51</Slides>
  <Notes>0</Notes>
  <HiddenSlides>0</HiddenSlides>
  <MMClips>15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51</vt:i4>
      </vt:variant>
    </vt:vector>
  </HeadingPairs>
  <TitlesOfParts>
    <vt:vector size="58" baseType="lpstr">
      <vt:lpstr>Arial</vt:lpstr>
      <vt:lpstr>Calibri</vt:lpstr>
      <vt:lpstr>Times New Roman</vt:lpstr>
      <vt:lpstr>Bodoni</vt:lpstr>
      <vt:lpstr>Eras Medium ITC</vt:lpstr>
      <vt:lpstr>Default Design</vt:lpstr>
      <vt:lpstr>1_Default Design</vt:lpstr>
      <vt:lpstr>Wie kent  Millionairs</vt:lpstr>
      <vt:lpstr>Kennen we de stof??</vt:lpstr>
      <vt:lpstr>Hulplijntjes</vt:lpstr>
      <vt:lpstr>Hulplijntje publiek</vt:lpstr>
      <vt:lpstr>Fifty - Fifty</vt:lpstr>
      <vt:lpstr>Correct</vt:lpstr>
      <vt:lpstr>Incorrect</vt:lpstr>
      <vt:lpstr>PowerPoint-presentatie</vt:lpstr>
      <vt:lpstr>Wat bedoelt men met : Degeneratie?</vt:lpstr>
      <vt:lpstr> Wat is kleinste functionele eenheid van de mens?   </vt:lpstr>
      <vt:lpstr>Wat bedoelt men met: Metabolisme?</vt:lpstr>
      <vt:lpstr>De oppervlakte van het lichaam bekloppen bij onderzoek noemen we?</vt:lpstr>
      <vt:lpstr>PowerPoint-presentatie</vt:lpstr>
      <vt:lpstr>De lichamelijke gesteldheid wordt ….genoemd en is een …oorzaak van ziekte?</vt:lpstr>
      <vt:lpstr>Wanneer de genen op een chromosomenpaar dezelfde eigenschappen bezitten heet dit?</vt:lpstr>
      <vt:lpstr>In welk gedeelt van de cel vindt omzetting van eiwit plaats?</vt:lpstr>
      <vt:lpstr>Welk weefsel bekleed de binnezijde van de bloedvaten en organen?</vt:lpstr>
      <vt:lpstr>PowerPoint-presentatie</vt:lpstr>
      <vt:lpstr>Reductiedeling van de cel heet?</vt:lpstr>
      <vt:lpstr>PowerPoint-presentatie</vt:lpstr>
      <vt:lpstr>Wat is de functie van het periost en het perichondrium?</vt:lpstr>
      <vt:lpstr>Bij welk lichaamsproces worden er cellen afgebroken?</vt:lpstr>
      <vt:lpstr>PowerPoint-presentatie</vt:lpstr>
      <vt:lpstr>Ik leef niet maar breng mijn leven als gast door. Ik ben moeilijk te pakken want ben steeds stapje voor…Wat ben ik?</vt:lpstr>
      <vt:lpstr>Inademen van lucht is welke vorm van besmetting?</vt:lpstr>
      <vt:lpstr>PowerPoint-presentatie</vt:lpstr>
      <vt:lpstr>Aanvalskracht oftewel ziekmakend vermogen van MO wordt beschreven onder welke term?</vt:lpstr>
      <vt:lpstr>Als een wondje aan het been wondrous veroorzaakt, dan wordt het wondje ……genoemd ?</vt:lpstr>
      <vt:lpstr>PowerPoint-presentatie</vt:lpstr>
      <vt:lpstr>Ander woord voor “Griep”?</vt:lpstr>
      <vt:lpstr>Onder invloed van welke 4 hormonen wordt menstruatie geregeld?</vt:lpstr>
      <vt:lpstr>PowerPoint-presentatie</vt:lpstr>
      <vt:lpstr>Wanneer spreekt men van trisomie?</vt:lpstr>
      <vt:lpstr>Wat krijgt een jongen in de genetica van zijn vader?</vt:lpstr>
      <vt:lpstr>PowerPoint-presentatie</vt:lpstr>
      <vt:lpstr>Een ontsteking in het scrotum waardoor er vocht in de ruimte tussen de vliezen komt, heet een?</vt:lpstr>
      <vt:lpstr>Hoe heet het classificatiesysteem om de ernst van de oncologische aandoening vast te stellen?</vt:lpstr>
      <vt:lpstr>PowerPoint-presentatie</vt:lpstr>
      <vt:lpstr>Welke aspecten kunnen onder andere in verband worden gebracht met het ontstaan van kanker?</vt:lpstr>
      <vt:lpstr>PowerPoint-presentatie</vt:lpstr>
      <vt:lpstr>De eerste vorm van metastasering (uitzaaiing) loopt via de?</vt:lpstr>
      <vt:lpstr>PowerPoint-presentatie</vt:lpstr>
      <vt:lpstr>Een longtumor zaait vaak als eerste uit naar…?</vt:lpstr>
      <vt:lpstr>Hoe heet de tijd tussen besmetting en uitbraak van de ziekteverschijnselen?</vt:lpstr>
      <vt:lpstr>PowerPoint-presentatie</vt:lpstr>
      <vt:lpstr>Waar staat de letter N voor in de afkorting TNM?</vt:lpstr>
      <vt:lpstr>Hoe noemt men het ongevoelig zijn voor een bepaald sort geneesmiddel?</vt:lpstr>
      <vt:lpstr>PowerPoint-presentatie</vt:lpstr>
      <vt:lpstr>De dode resten van welke cellen zitten onder andere in pus?</vt:lpstr>
      <vt:lpstr>PowerPoint-presentatie</vt:lpstr>
      <vt:lpstr>Hoe noemt men het symptoom van ontsteking wat zich uit in functieverlies?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Template</dc:title>
  <dc:creator>Jolanda Vermeulen</dc:creator>
  <cp:lastModifiedBy>Jolanda Vermeulen</cp:lastModifiedBy>
  <cp:revision>106</cp:revision>
  <dcterms:created xsi:type="dcterms:W3CDTF">2000-09-01T19:51:19Z</dcterms:created>
  <dcterms:modified xsi:type="dcterms:W3CDTF">2020-01-23T10:45:18Z</dcterms:modified>
</cp:coreProperties>
</file>