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sldIdLst>
    <p:sldId id="282" r:id="rId3"/>
    <p:sldId id="264" r:id="rId4"/>
    <p:sldId id="262" r:id="rId5"/>
    <p:sldId id="263" r:id="rId6"/>
    <p:sldId id="266" r:id="rId7"/>
    <p:sldId id="260" r:id="rId8"/>
    <p:sldId id="267" r:id="rId9"/>
    <p:sldId id="298" r:id="rId10"/>
    <p:sldId id="257" r:id="rId11"/>
    <p:sldId id="273" r:id="rId12"/>
    <p:sldId id="272" r:id="rId13"/>
    <p:sldId id="283" r:id="rId14"/>
    <p:sldId id="299" r:id="rId15"/>
    <p:sldId id="271" r:id="rId16"/>
    <p:sldId id="268" r:id="rId17"/>
    <p:sldId id="270" r:id="rId18"/>
    <p:sldId id="284" r:id="rId19"/>
    <p:sldId id="301" r:id="rId20"/>
    <p:sldId id="269" r:id="rId21"/>
    <p:sldId id="300" r:id="rId22"/>
    <p:sldId id="274" r:id="rId23"/>
    <p:sldId id="285" r:id="rId24"/>
    <p:sldId id="302" r:id="rId25"/>
    <p:sldId id="278" r:id="rId26"/>
    <p:sldId id="286" r:id="rId27"/>
    <p:sldId id="303" r:id="rId28"/>
    <p:sldId id="277" r:id="rId29"/>
    <p:sldId id="287" r:id="rId30"/>
    <p:sldId id="304" r:id="rId31"/>
    <p:sldId id="275" r:id="rId32"/>
    <p:sldId id="288" r:id="rId33"/>
    <p:sldId id="305" r:id="rId34"/>
    <p:sldId id="281" r:id="rId35"/>
    <p:sldId id="279" r:id="rId36"/>
    <p:sldId id="306" r:id="rId37"/>
    <p:sldId id="289" r:id="rId38"/>
    <p:sldId id="290" r:id="rId39"/>
    <p:sldId id="307" r:id="rId40"/>
    <p:sldId id="276" r:id="rId41"/>
    <p:sldId id="314" r:id="rId42"/>
    <p:sldId id="292" r:id="rId43"/>
    <p:sldId id="311" r:id="rId44"/>
    <p:sldId id="280" r:id="rId45"/>
    <p:sldId id="291" r:id="rId46"/>
    <p:sldId id="310" r:id="rId47"/>
    <p:sldId id="293" r:id="rId48"/>
    <p:sldId id="294" r:id="rId49"/>
    <p:sldId id="309" r:id="rId50"/>
    <p:sldId id="295" r:id="rId51"/>
    <p:sldId id="308" r:id="rId52"/>
    <p:sldId id="296" r:id="rId53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4D4D4D"/>
    <a:srgbClr val="808080"/>
    <a:srgbClr val="00CC00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6" autoAdjust="0"/>
  </p:normalViewPr>
  <p:slideViewPr>
    <p:cSldViewPr snapToGrid="0">
      <p:cViewPr varScale="1">
        <p:scale>
          <a:sx n="51" d="100"/>
          <a:sy n="51" d="100"/>
        </p:scale>
        <p:origin x="1262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7810EC9-3D76-494A-8050-655AFE0214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nl-NL" noProof="0"/>
              <a:t>Click to edit Master title style</a:t>
            </a:r>
          </a:p>
        </p:txBody>
      </p:sp>
      <p:sp>
        <p:nvSpPr>
          <p:cNvPr id="4123" name="Rectangle 27">
            <a:extLst>
              <a:ext uri="{FF2B5EF4-FFF2-40B4-BE49-F238E27FC236}">
                <a16:creationId xmlns:a16="http://schemas.microsoft.com/office/drawing/2014/main" id="{7B35BC00-B061-42E5-8495-AAA35ADC16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104775">
              <a:defRPr/>
            </a:lvl1pPr>
          </a:lstStyle>
          <a:p>
            <a:pPr lvl="0"/>
            <a:r>
              <a:rPr lang="en-US" altLang="nl-NL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6619056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AC9F9-C77D-4F41-8DBC-6449B35F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755FAB4-3BCA-40C9-A440-359815085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260502680"/>
      </p:ext>
    </p:extLst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4C57CF-89B8-42E6-AD26-05B0B3D23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53213" y="533400"/>
            <a:ext cx="1989137" cy="3617913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575D65A-759F-4C1B-AE6A-902C1E2D8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815013" cy="3617913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3030436376"/>
      </p:ext>
    </p:extLst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8BEF8-E3AD-4CCF-BA40-BEB2DA2F23D9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2308F3-3155-48E7-B896-FC21D3A3DB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17550" y="2551113"/>
            <a:ext cx="3886200" cy="723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91C011-41A4-4823-91E4-052AF97886C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6150" y="2551113"/>
            <a:ext cx="3886200" cy="723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27AB5BD-1EF5-46C6-B08A-10B88C1358B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717550" y="3427413"/>
            <a:ext cx="3886200" cy="723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252E90B-3A6C-4CBA-AFD2-4B1054F23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6150" y="3427413"/>
            <a:ext cx="3886200" cy="723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3855960500"/>
      </p:ext>
    </p:extLst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50535B-1D7F-4C6B-9F6E-E754964CF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5695090-E424-4ED2-BC87-22FBF79E3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5688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59590-747C-4619-8EA1-60D0BA061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C5BBE0-EAC1-4FA4-903F-AC48AA37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3372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51826-1621-42E2-98A2-606ECEAC5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44F1B9-FFB4-4FB8-B1F6-653AC900F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4053310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76A82-31A9-4ACA-B74E-FFEDE83E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DCACE4-B3D1-4017-96EA-40C289331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03F91A-3DD4-475B-A530-B130CF45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37198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01B66-1289-4E5A-A290-E21E7D10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D689E9-B2BC-46A5-8748-E4A351AFC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632492-5E72-44D4-B97B-94BF2B0D9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99CA82D-14CC-446B-907B-0C6263F0F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8B2CC7D-7124-4F2B-9CD8-784F6757F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09320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07B53-072D-4CD1-A9C8-6B5FC0A44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54676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411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CF560-CFDC-47EB-BB12-F705997CF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0C79A7-E7EE-47B3-8D38-49E36D103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2806288303"/>
      </p:ext>
    </p:extLst>
  </p:cSld>
  <p:clrMapOvr>
    <a:masterClrMapping/>
  </p:clrMapOvr>
  <p:transition spd="slow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2A087-0E0A-4F9B-82E3-3F4536565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FB8E01-9433-4702-BEBF-E8F700A93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7145F51-0C04-4C78-9CC9-12F550735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654339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71472-A380-41FB-B975-1E6D783B5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89E64DC-3EED-4E92-B464-2CDDBD759C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4644DE7-80C7-4DCD-AA46-085217718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458873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C41ED-A373-444E-BBBE-8792D223A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F7EDBEF-2420-4549-A36A-050AC94EA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515688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BEAEC4-68E7-4FAD-89EB-B2439D2A0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AD6AA03-592F-4DDC-BC76-D38263CDD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5127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F059EE-6EF6-4136-AD03-E820C92D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1DEE5A-F8DC-4671-9FCE-4AA8430F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3854279792"/>
      </p:ext>
    </p:extLst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3E5F0-A5B6-4A58-AF1A-CF8E21F9B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42BAE1-CFC8-4139-A2A9-45C9A834F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550" y="2551113"/>
            <a:ext cx="3886200" cy="1600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0167A17-C19D-402F-B0A3-595FDD16E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6150" y="2551113"/>
            <a:ext cx="3886200" cy="1600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3689149831"/>
      </p:ext>
    </p:extLst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ADF06-8A8B-4861-B39B-248CE70D2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FE108C-9C75-45FA-960D-F3B8FE588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A1D674B-D928-4A15-B201-67168FE13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A6E7CB-318A-47D3-9BE7-1CB4DD969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F5BD55A-C97A-4BA9-B7BB-43CEE29DD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58625055"/>
      </p:ext>
    </p:extLst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3F871-86C0-4B6A-9C98-FEAFF5DB0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3437121748"/>
      </p:ext>
    </p:extLst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3108847119"/>
      </p:ext>
    </p:extLst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BEAF28-1BE7-487D-BDB0-C67654AB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69484-CFA3-422B-B230-FF469791B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F32426-87AA-4937-A8DC-D94138B4B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572794384"/>
      </p:ext>
    </p:extLst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495779-19B9-49A2-A2C5-44DCAC0DA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79B6185-12A3-4FED-A47B-22B14AFF3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FB54E96-4908-4C63-892C-7900BB9A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  <p:extLst>
      <p:ext uri="{BB962C8B-B14F-4D97-AF65-F5344CB8AC3E}">
        <p14:creationId xmlns:p14="http://schemas.microsoft.com/office/powerpoint/2010/main" val="3990127625"/>
      </p:ext>
    </p:extLst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2551113"/>
            <a:ext cx="7924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Text Style</a:t>
            </a:r>
          </a:p>
        </p:txBody>
      </p:sp>
      <p:sp>
        <p:nvSpPr>
          <p:cNvPr id="1080" name="Rectangle 56">
            <a:extLst>
              <a:ext uri="{FF2B5EF4-FFF2-40B4-BE49-F238E27FC236}">
                <a16:creationId xmlns:a16="http://schemas.microsoft.com/office/drawing/2014/main" id="{98113D59-A5F2-4B2D-A9A8-501D05EB13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19850" y="6629400"/>
            <a:ext cx="2362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altLang="nl-NL"/>
              <a:t>Template by Bill Arcuri, WCSD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 advAuto="1500">
        <p:tmplLst>
          <p:tmpl lvl="1">
            <p:tnLst>
              <p:par>
                <p:cTn presetID="22" presetClass="entr" presetSubtype="8" fill="hold" nodeType="afterEffect">
                  <p:stCondLst>
                    <p:cond delay="1500"/>
                  </p:stCondLst>
                  <p:iterate type="lt">
                    <p:tmPct val="10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75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55563" indent="49213" algn="ctr" defTabSz="7712075" rtl="0" eaLnBrk="0" fontAlgn="base" hangingPunct="0">
        <a:spcBef>
          <a:spcPct val="20000"/>
        </a:spcBef>
        <a:spcAft>
          <a:spcPct val="0"/>
        </a:spcAft>
        <a:tabLst>
          <a:tab pos="52388" algn="l"/>
          <a:tab pos="117475" algn="l"/>
          <a:tab pos="4567238" algn="l"/>
        </a:tabLst>
        <a:defRPr sz="2400" b="1" kern="1200">
          <a:solidFill>
            <a:srgbClr val="FFCC00"/>
          </a:solidFill>
          <a:latin typeface="+mn-lt"/>
          <a:ea typeface="+mn-ea"/>
          <a:cs typeface="+mn-cs"/>
        </a:defRPr>
      </a:lvl1pPr>
      <a:lvl2pPr marL="857250" indent="-285750" algn="l" defTabSz="7712075" rtl="0" eaLnBrk="0" fontAlgn="base" hangingPunct="0">
        <a:spcBef>
          <a:spcPct val="20000"/>
        </a:spcBef>
        <a:spcAft>
          <a:spcPct val="0"/>
        </a:spcAft>
        <a:tabLst>
          <a:tab pos="52388" algn="l"/>
          <a:tab pos="117475" algn="l"/>
          <a:tab pos="4567238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28600" algn="l" defTabSz="7712075" rtl="0" eaLnBrk="0" fontAlgn="base" hangingPunct="0">
        <a:spcBef>
          <a:spcPct val="20000"/>
        </a:spcBef>
        <a:spcAft>
          <a:spcPct val="0"/>
        </a:spcAft>
        <a:tabLst>
          <a:tab pos="52388" algn="l"/>
          <a:tab pos="117475" algn="l"/>
          <a:tab pos="4567238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712075" rtl="0" eaLnBrk="0" fontAlgn="base" hangingPunct="0">
        <a:spcBef>
          <a:spcPct val="20000"/>
        </a:spcBef>
        <a:spcAft>
          <a:spcPct val="0"/>
        </a:spcAft>
        <a:tabLst>
          <a:tab pos="52388" algn="l"/>
          <a:tab pos="117475" algn="l"/>
          <a:tab pos="4567238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712075" rtl="0" eaLnBrk="0" fontAlgn="base" hangingPunct="0">
        <a:spcBef>
          <a:spcPct val="20000"/>
        </a:spcBef>
        <a:spcAft>
          <a:spcPct val="0"/>
        </a:spcAft>
        <a:tabLst>
          <a:tab pos="52388" algn="l"/>
          <a:tab pos="117475" algn="l"/>
          <a:tab pos="4567238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0" y="0"/>
            <a:ext cx="4692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nl-NL" sz="1200">
                <a:solidFill>
                  <a:schemeClr val="bg1"/>
                </a:solidFill>
              </a:rPr>
              <a:t>© Mark E. Damon - All Rights Reserved</a:t>
            </a:r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TEMP\GAMESF~1\COMPLE~1\WHOWAN~1\Value%20of%20Next%20Question.wav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19.xml"/><Relationship Id="rId18" Type="http://schemas.openxmlformats.org/officeDocument/2006/relationships/slide" Target="slide10.xml"/><Relationship Id="rId3" Type="http://schemas.openxmlformats.org/officeDocument/2006/relationships/slide" Target="slide9.xml"/><Relationship Id="rId7" Type="http://schemas.openxmlformats.org/officeDocument/2006/relationships/slide" Target="slide34.xml"/><Relationship Id="rId12" Type="http://schemas.openxmlformats.org/officeDocument/2006/relationships/slide" Target="slide21.xml"/><Relationship Id="rId17" Type="http://schemas.openxmlformats.org/officeDocument/2006/relationships/slide" Target="slide11.xml"/><Relationship Id="rId2" Type="http://schemas.openxmlformats.org/officeDocument/2006/relationships/image" Target="../media/image1.png"/><Relationship Id="rId16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9.xml"/><Relationship Id="rId11" Type="http://schemas.openxmlformats.org/officeDocument/2006/relationships/slide" Target="slide24.xml"/><Relationship Id="rId5" Type="http://schemas.openxmlformats.org/officeDocument/2006/relationships/audio" Target="../media/audio2.wav"/><Relationship Id="rId15" Type="http://schemas.openxmlformats.org/officeDocument/2006/relationships/slide" Target="slide15.xml"/><Relationship Id="rId10" Type="http://schemas.openxmlformats.org/officeDocument/2006/relationships/slide" Target="slide27.xml"/><Relationship Id="rId19" Type="http://schemas.openxmlformats.org/officeDocument/2006/relationships/audio" Target="../media/audio3.wav"/><Relationship Id="rId4" Type="http://schemas.openxmlformats.org/officeDocument/2006/relationships/slide" Target="slide43.xml"/><Relationship Id="rId9" Type="http://schemas.openxmlformats.org/officeDocument/2006/relationships/slide" Target="slide30.xml"/><Relationship Id="rId1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TEMP\GAMESF~1\COMPLE~1\WHOWAN~1\Value%20of%20Next%20Question.wav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MYDOCU~1\POWERP~1\Value%20of%20Next%20Question.wav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9.xml"/><Relationship Id="rId1" Type="http://schemas.openxmlformats.org/officeDocument/2006/relationships/audio" Target="file:///C:\TEMP\GAMESF~1\COMPLE~1\WHOWAN~1\Value%20of%20Next%20Question.wav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5" Type="http://schemas.openxmlformats.org/officeDocument/2006/relationships/slide" Target="slide5.xml"/><Relationship Id="rId4" Type="http://schemas.openxmlformats.org/officeDocument/2006/relationships/slide" Target="slide7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2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3733800"/>
            <a:ext cx="7772400" cy="1143000"/>
          </a:xfrm>
        </p:spPr>
        <p:txBody>
          <a:bodyPr/>
          <a:lstStyle/>
          <a:p>
            <a:pPr algn="ctr"/>
            <a:r>
              <a:rPr lang="en-US" altLang="nl-NL" sz="8000" smtClean="0"/>
              <a:t>Wie kent  Millionairs</a:t>
            </a:r>
          </a:p>
        </p:txBody>
      </p:sp>
      <p:pic>
        <p:nvPicPr>
          <p:cNvPr id="409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54" t="17316" r="4259" b="65430"/>
          <a:stretch>
            <a:fillRect/>
          </a:stretch>
        </p:blipFill>
        <p:spPr bwMode="auto">
          <a:xfrm>
            <a:off x="3505200" y="457200"/>
            <a:ext cx="21336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ndAc>
      <p:stSnd>
        <p:snd r:embed="rId2" name="intro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67"/>
          <p:cNvGrpSpPr>
            <a:grpSpLocks/>
          </p:cNvGrpSpPr>
          <p:nvPr/>
        </p:nvGrpSpPr>
        <p:grpSpPr bwMode="auto">
          <a:xfrm>
            <a:off x="0" y="3481388"/>
            <a:ext cx="9144000" cy="3128962"/>
            <a:chOff x="0" y="2349"/>
            <a:chExt cx="5760" cy="1971"/>
          </a:xfrm>
        </p:grpSpPr>
        <p:sp>
          <p:nvSpPr>
            <p:cNvPr id="13337" name="Rectangle 68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3338" name="Line 69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39" name="Line 70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3340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3341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3342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3343" name="AutoShape 74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>
                <a:solidFill>
                  <a:schemeClr val="tx2"/>
                </a:solidFill>
              </a:endParaRPr>
            </a:p>
          </p:txBody>
        </p:sp>
      </p:grpSp>
      <p:grpSp>
        <p:nvGrpSpPr>
          <p:cNvPr id="13315" name="Group 55"/>
          <p:cNvGrpSpPr>
            <a:grpSpLocks/>
          </p:cNvGrpSpPr>
          <p:nvPr/>
        </p:nvGrpSpPr>
        <p:grpSpPr bwMode="auto">
          <a:xfrm>
            <a:off x="1981200" y="3790950"/>
            <a:ext cx="666750" cy="635000"/>
            <a:chOff x="1065" y="2492"/>
            <a:chExt cx="420" cy="400"/>
          </a:xfrm>
        </p:grpSpPr>
        <p:pic>
          <p:nvPicPr>
            <p:cNvPr id="13335" name="Picture 5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336" name="Freeform 57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3316" name="Group 59"/>
          <p:cNvGrpSpPr>
            <a:grpSpLocks/>
          </p:cNvGrpSpPr>
          <p:nvPr/>
        </p:nvGrpSpPr>
        <p:grpSpPr bwMode="auto">
          <a:xfrm>
            <a:off x="3209925" y="3860800"/>
            <a:ext cx="987425" cy="476250"/>
            <a:chOff x="3122" y="2628"/>
            <a:chExt cx="622" cy="300"/>
          </a:xfrm>
        </p:grpSpPr>
        <p:sp>
          <p:nvSpPr>
            <p:cNvPr id="13329" name="AutoShape 60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3330" name="AutoShape 61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3331" name="AutoShape 62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3332" name="Oval 63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3333" name="Oval 64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3334" name="Oval 65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7903" name="AutoShap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5136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cel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7911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219075" y="247650"/>
            <a:ext cx="8740775" cy="2957513"/>
          </a:xfrm>
        </p:spPr>
        <p:txBody>
          <a:bodyPr/>
          <a:lstStyle/>
          <a:p>
            <a:pPr algn="ctr"/>
            <a:r>
              <a:rPr lang="en-US" altLang="nl-NL" sz="3600" dirty="0" smtClean="0">
                <a:latin typeface="Eras Medium ITC" panose="020B0602030504020804" pitchFamily="34" charset="0"/>
              </a:rPr>
              <a:t/>
            </a:r>
            <a:br>
              <a:rPr lang="en-US" altLang="nl-NL" sz="3600" dirty="0" smtClean="0">
                <a:latin typeface="Eras Medium ITC" panose="020B0602030504020804" pitchFamily="34" charset="0"/>
              </a:rPr>
            </a:br>
            <a:r>
              <a:rPr lang="en-US" altLang="nl-NL" sz="3200" dirty="0" smtClean="0">
                <a:latin typeface="Eras Medium ITC" panose="020B0602030504020804" pitchFamily="34" charset="0"/>
              </a:rPr>
              <a:t>Wat is </a:t>
            </a:r>
            <a:r>
              <a:rPr lang="en-US" altLang="nl-NL" sz="3200" dirty="0" err="1" smtClean="0">
                <a:latin typeface="Eras Medium ITC" panose="020B0602030504020804" pitchFamily="34" charset="0"/>
              </a:rPr>
              <a:t>kleinste</a:t>
            </a:r>
            <a:r>
              <a:rPr lang="en-US" altLang="nl-NL" sz="3200" dirty="0" smtClean="0">
                <a:latin typeface="Eras Medium ITC" panose="020B0602030504020804" pitchFamily="34" charset="0"/>
              </a:rPr>
              <a:t> </a:t>
            </a:r>
            <a:r>
              <a:rPr lang="en-US" altLang="nl-NL" sz="3200" dirty="0" err="1" smtClean="0">
                <a:latin typeface="Eras Medium ITC" panose="020B0602030504020804" pitchFamily="34" charset="0"/>
              </a:rPr>
              <a:t>functionele</a:t>
            </a:r>
            <a:r>
              <a:rPr lang="en-US" altLang="nl-NL" sz="3200" dirty="0" smtClean="0">
                <a:latin typeface="Eras Medium ITC" panose="020B0602030504020804" pitchFamily="34" charset="0"/>
              </a:rPr>
              <a:t> </a:t>
            </a:r>
            <a:r>
              <a:rPr lang="en-US" altLang="nl-NL" sz="3200" dirty="0" err="1" smtClean="0">
                <a:latin typeface="Eras Medium ITC" panose="020B0602030504020804" pitchFamily="34" charset="0"/>
              </a:rPr>
              <a:t>eenheid</a:t>
            </a:r>
            <a:r>
              <a:rPr lang="en-US" altLang="nl-NL" sz="3200" dirty="0" smtClean="0">
                <a:latin typeface="Eras Medium ITC" panose="020B0602030504020804" pitchFamily="34" charset="0"/>
              </a:rPr>
              <a:t> van de </a:t>
            </a:r>
            <a:r>
              <a:rPr lang="en-US" altLang="nl-NL" sz="3200" dirty="0" err="1" smtClean="0">
                <a:latin typeface="Eras Medium ITC" panose="020B0602030504020804" pitchFamily="34" charset="0"/>
              </a:rPr>
              <a:t>mens</a:t>
            </a:r>
            <a:r>
              <a:rPr lang="en-US" altLang="nl-NL" sz="3200" dirty="0" smtClean="0">
                <a:latin typeface="Eras Medium ITC" panose="020B0602030504020804" pitchFamily="34" charset="0"/>
              </a:rPr>
              <a:t>?</a:t>
            </a:r>
            <a:r>
              <a:rPr lang="en-US" altLang="nl-NL" sz="3600" dirty="0" smtClean="0">
                <a:latin typeface="Eras Medium ITC" panose="020B0602030504020804" pitchFamily="34" charset="0"/>
              </a:rPr>
              <a:t/>
            </a:r>
            <a:br>
              <a:rPr lang="en-US" altLang="nl-NL" sz="3600" dirty="0" smtClean="0">
                <a:latin typeface="Eras Medium ITC" panose="020B0602030504020804" pitchFamily="34" charset="0"/>
              </a:rPr>
            </a:br>
            <a:r>
              <a:rPr lang="en-US" altLang="nl-NL" sz="3600" dirty="0" smtClean="0">
                <a:latin typeface="Eras Medium ITC" panose="020B0602030504020804" pitchFamily="34" charset="0"/>
              </a:rPr>
              <a:t/>
            </a:r>
            <a:br>
              <a:rPr lang="en-US" altLang="nl-NL" sz="3600" dirty="0" smtClean="0">
                <a:latin typeface="Eras Medium ITC" panose="020B0602030504020804" pitchFamily="34" charset="0"/>
              </a:rPr>
            </a:br>
            <a:r>
              <a:rPr lang="en-US" altLang="nl-NL" sz="36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/>
            </a:r>
            <a:br>
              <a:rPr lang="en-US" altLang="nl-NL" sz="36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</a:br>
            <a:endParaRPr lang="en-US" altLang="nl-NL" sz="3600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7912" name="AutoShape 2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102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orgaanstelsel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7913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102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orgaan</a:t>
            </a:r>
            <a:endParaRPr lang="en-US" altLang="nl-NL" sz="2400" dirty="0">
              <a:solidFill>
                <a:srgbClr val="FFCC00"/>
              </a:solidFill>
            </a:endParaRPr>
          </a:p>
        </p:txBody>
      </p:sp>
      <p:sp>
        <p:nvSpPr>
          <p:cNvPr id="37914" name="AutoShape 2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497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weefsel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13322" name="Text Box 34"/>
          <p:cNvSpPr txBox="1">
            <a:spLocks noChangeArrowheads="1"/>
          </p:cNvSpPr>
          <p:nvPr/>
        </p:nvSpPr>
        <p:spPr bwMode="auto">
          <a:xfrm>
            <a:off x="609600" y="478155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13323" name="Text Box 35"/>
          <p:cNvSpPr txBox="1">
            <a:spLocks noChangeArrowheads="1"/>
          </p:cNvSpPr>
          <p:nvPr/>
        </p:nvSpPr>
        <p:spPr bwMode="auto">
          <a:xfrm>
            <a:off x="609600" y="577215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13324" name="Text Box 36"/>
          <p:cNvSpPr txBox="1">
            <a:spLocks noChangeArrowheads="1"/>
          </p:cNvSpPr>
          <p:nvPr/>
        </p:nvSpPr>
        <p:spPr bwMode="auto">
          <a:xfrm>
            <a:off x="5105400" y="577215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13325" name="Text Box 37"/>
          <p:cNvSpPr txBox="1">
            <a:spLocks noChangeArrowheads="1"/>
          </p:cNvSpPr>
          <p:nvPr/>
        </p:nvSpPr>
        <p:spPr bwMode="auto">
          <a:xfrm>
            <a:off x="5105400" y="478155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13326" name="Oval 5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1951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sp>
        <p:nvSpPr>
          <p:cNvPr id="13327" name="Oval 5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1951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sp>
        <p:nvSpPr>
          <p:cNvPr id="13328" name="Oval 6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1951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3" grpId="0" animBg="1" autoUpdateAnimBg="0"/>
      <p:bldP spid="37911" grpId="0" build="p" autoUpdateAnimBg="0" advAuto="1000"/>
      <p:bldP spid="37912" grpId="0" animBg="1" autoUpdateAnimBg="0"/>
      <p:bldP spid="37913" grpId="0" animBg="1" autoUpdateAnimBg="0"/>
      <p:bldP spid="3791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14361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4362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6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6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436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436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436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6879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572000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Gaswisseling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6887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8115300" cy="1143000"/>
          </a:xfrm>
        </p:spPr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Wat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bedoelt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men met: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Metabolisme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6888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stofwisseling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6889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emulgering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6890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spijsvertering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1434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1434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1434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1434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1434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1434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14359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360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435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14351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1435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435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435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435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435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435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1435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 animBg="1" autoUpdateAnimBg="0"/>
      <p:bldP spid="36887" grpId="0" build="p" autoUpdateAnimBg="0" advAuto="1000"/>
      <p:bldP spid="36888" grpId="0" animBg="1" autoUpdateAnimBg="0"/>
      <p:bldP spid="36889" grpId="0" animBg="1" autoUpdateAnimBg="0"/>
      <p:bldP spid="3689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15386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5387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5388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5389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5390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5391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5392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585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572000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000" dirty="0" err="1" smtClean="0">
                <a:solidFill>
                  <a:srgbClr val="FFCC00"/>
                </a:solidFill>
              </a:rPr>
              <a:t>Ausculteren</a:t>
            </a:r>
            <a:endParaRPr lang="en-US" altLang="nl-NL" sz="2000" dirty="0">
              <a:solidFill>
                <a:schemeClr val="tx2"/>
              </a:solidFill>
            </a:endParaRPr>
          </a:p>
        </p:txBody>
      </p:sp>
      <p:sp>
        <p:nvSpPr>
          <p:cNvPr id="35863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De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oppervlakte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het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lichaam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bekloppen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bij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onderzoek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noemen we</a:t>
            </a:r>
            <a:r>
              <a:rPr lang="en-US" altLang="nl-NL" sz="3600" dirty="0" smtClean="0">
                <a:solidFill>
                  <a:srgbClr val="FF0000"/>
                </a:solidFill>
              </a:rPr>
              <a:t>?</a:t>
            </a:r>
            <a:endParaRPr lang="en-US" altLang="nl-NL" sz="3600" dirty="0" smtClean="0">
              <a:solidFill>
                <a:srgbClr val="FF0000"/>
              </a:solidFill>
            </a:endParaRPr>
          </a:p>
        </p:txBody>
      </p:sp>
      <p:sp>
        <p:nvSpPr>
          <p:cNvPr id="35864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000" dirty="0" err="1" smtClean="0">
                <a:solidFill>
                  <a:srgbClr val="FFCC00"/>
                </a:solidFill>
              </a:rPr>
              <a:t>Percuteren</a:t>
            </a:r>
            <a:endParaRPr lang="en-US" altLang="nl-NL" sz="2000" dirty="0">
              <a:solidFill>
                <a:schemeClr val="tx2"/>
              </a:solidFill>
            </a:endParaRPr>
          </a:p>
        </p:txBody>
      </p:sp>
      <p:sp>
        <p:nvSpPr>
          <p:cNvPr id="3586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Inspecteren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5866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Palperen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15368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15369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15370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15371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15372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15373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15384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385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5374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15375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15378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5379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5380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5381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5382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5383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15376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5" grpId="0" animBg="1" autoUpdateAnimBg="0"/>
      <p:bldP spid="35863" grpId="0" build="p" autoUpdateAnimBg="0" advAuto="1000"/>
      <p:bldP spid="35864" grpId="0" animBg="1" autoUpdateAnimBg="0"/>
      <p:bldP spid="35865" grpId="0" animBg="1" autoUpdateAnimBg="0"/>
      <p:bldP spid="3586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3571875" y="54864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3" name="Text Box 18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5" name="Text Box 20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0" name="Text Box 25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1" name="Text Box 26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2" name="Text Box 27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3" name="Text Box 28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5" name="Text Box 30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6" name="Text Box 31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7" name="Text Box 32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8" name="Oval 33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19" name="Oval 34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0" name="Oval 35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1" name="Oval 36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2" name="Oval 37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3" name="Oval 38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4" name="Oval 39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5" name="Oval 40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6" name="Oval 41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7" name="Oval 42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8" name="Oval 43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29" name="Oval 44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30" name="Oval 45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31" name="Oval 46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32" name="Oval 47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194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9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17433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7434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7435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7436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7437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7438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7439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585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572000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Aanleg</a:t>
            </a:r>
            <a:r>
              <a:rPr lang="en-US" altLang="nl-NL" sz="2400" dirty="0" smtClean="0">
                <a:solidFill>
                  <a:srgbClr val="FFCC00"/>
                </a:solidFill>
              </a:rPr>
              <a:t>,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exogene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5863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1474788"/>
          </a:xfrm>
        </p:spPr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De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lichamelijke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gesteldheid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wordt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….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genoemd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is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…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oorzaak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ziekte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5864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Constitutie</a:t>
            </a:r>
            <a:r>
              <a:rPr lang="en-US" altLang="nl-NL" sz="2400" dirty="0" smtClean="0">
                <a:solidFill>
                  <a:srgbClr val="FFCC00"/>
                </a:solidFill>
              </a:rPr>
              <a:t>,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endogene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586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Erfelijkheid,endogene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5866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chemeClr val="tx2"/>
                </a:solidFill>
              </a:rPr>
              <a:t>Conditie</a:t>
            </a:r>
            <a:r>
              <a:rPr lang="en-US" altLang="nl-NL" sz="2400" dirty="0" smtClean="0">
                <a:solidFill>
                  <a:schemeClr val="tx2"/>
                </a:solidFill>
              </a:rPr>
              <a:t> </a:t>
            </a:r>
            <a:r>
              <a:rPr lang="en-US" altLang="nl-NL" sz="2400" dirty="0" err="1" smtClean="0">
                <a:solidFill>
                  <a:schemeClr val="tx2"/>
                </a:solidFill>
              </a:rPr>
              <a:t>endogene</a:t>
            </a:r>
            <a:endParaRPr lang="en-US" altLang="nl-NL" sz="2400" dirty="0">
              <a:solidFill>
                <a:schemeClr val="tx2"/>
              </a:solidFill>
            </a:endParaRPr>
          </a:p>
        </p:txBody>
      </p:sp>
      <p:sp>
        <p:nvSpPr>
          <p:cNvPr id="17416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17417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17418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17419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17420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17421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17431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432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7422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17423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17425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7426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7427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7428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7429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7430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17424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5" grpId="0" animBg="1" autoUpdateAnimBg="0"/>
      <p:bldP spid="35863" grpId="0" build="p" autoUpdateAnimBg="0" advAuto="1000"/>
      <p:bldP spid="35864" grpId="0" animBg="1" autoUpdateAnimBg="0"/>
      <p:bldP spid="35865" grpId="0" animBg="1" autoUpdateAnimBg="0"/>
      <p:bldP spid="3586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18457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8458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8459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8460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8461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8462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8463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2783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Heterozygoot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2791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362200"/>
          </a:xfrm>
        </p:spPr>
        <p:txBody>
          <a:bodyPr/>
          <a:lstStyle/>
          <a:p>
            <a:pPr algn="ctr"/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Wanneer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de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genen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op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chromosomenpaar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dezelfde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eigenschappen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bezitten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heet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dit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2792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Dominant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2793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Recessief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2794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Homozygoot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18440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18441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18442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18443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18444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18445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18455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456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8446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18447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18449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8450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8451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8452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8453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8454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18448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3" grpId="0" animBg="1" autoUpdateAnimBg="0"/>
      <p:bldP spid="32791" grpId="0" build="p" autoUpdateAnimBg="0" advAuto="1000"/>
      <p:bldP spid="32792" grpId="0" animBg="1" autoUpdateAnimBg="0"/>
      <p:bldP spid="32793" grpId="0" animBg="1" autoUpdateAnimBg="0"/>
      <p:bldP spid="3279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19481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9482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948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948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948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948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948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4831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Vacuolen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4839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058988"/>
          </a:xfrm>
        </p:spPr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In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welk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gedeelt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de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cel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vindt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omzetting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eiwit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plaats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4840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Organellen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4841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1800" dirty="0" err="1" smtClean="0">
                <a:solidFill>
                  <a:srgbClr val="FFCC00"/>
                </a:solidFill>
              </a:rPr>
              <a:t>Endoplasmatisch</a:t>
            </a:r>
            <a:r>
              <a:rPr lang="en-US" altLang="nl-NL" sz="1800" dirty="0" smtClean="0">
                <a:solidFill>
                  <a:srgbClr val="FFCC00"/>
                </a:solidFill>
              </a:rPr>
              <a:t> reticulum</a:t>
            </a:r>
            <a:endParaRPr lang="en-US" altLang="nl-NL" sz="1800" dirty="0">
              <a:solidFill>
                <a:srgbClr val="FFCC00"/>
              </a:solidFill>
            </a:endParaRPr>
          </a:p>
        </p:txBody>
      </p:sp>
      <p:sp>
        <p:nvSpPr>
          <p:cNvPr id="34842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Mitochondrien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1946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1946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1946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1946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1946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1946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19479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480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947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19471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1947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947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947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947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947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947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1947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1" grpId="0" animBg="1" autoUpdateAnimBg="0"/>
      <p:bldP spid="34839" grpId="0" build="p" autoUpdateAnimBg="0" advAuto="1000"/>
      <p:bldP spid="34840" grpId="0" animBg="1" autoUpdateAnimBg="0"/>
      <p:bldP spid="34841" grpId="0" animBg="1" autoUpdateAnimBg="0"/>
      <p:bldP spid="3484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20505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0506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07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08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0509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0510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0511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4831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Ziuntheel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4839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Welk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weefsel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bekleed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de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binnezijde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de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bloedvaten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organen</a:t>
            </a:r>
            <a:r>
              <a:rPr lang="en-US" altLang="nl-NL" sz="3600" dirty="0" smtClean="0">
                <a:solidFill>
                  <a:srgbClr val="FF0000"/>
                </a:solidFill>
              </a:rPr>
              <a:t>?</a:t>
            </a:r>
            <a:endParaRPr lang="en-US" altLang="nl-NL" sz="3600" dirty="0" smtClean="0">
              <a:solidFill>
                <a:srgbClr val="FF0000"/>
              </a:solidFill>
            </a:endParaRPr>
          </a:p>
        </p:txBody>
      </p:sp>
      <p:sp>
        <p:nvSpPr>
          <p:cNvPr id="34840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Epitheel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4841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Endotheel</a:t>
            </a:r>
            <a:endParaRPr lang="en-US" altLang="nl-NL" sz="2400" dirty="0">
              <a:solidFill>
                <a:srgbClr val="FFCC00"/>
              </a:solidFill>
            </a:endParaRPr>
          </a:p>
        </p:txBody>
      </p:sp>
      <p:sp>
        <p:nvSpPr>
          <p:cNvPr id="34842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sentimenteel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0488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20489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20490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20491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20492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20493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20503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504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0494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20495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20497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0498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0499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0500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0501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0502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20496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1" grpId="0" animBg="1" autoUpdateAnimBg="0"/>
      <p:bldP spid="34839" grpId="0" build="p" autoUpdateAnimBg="0" advAuto="1000"/>
      <p:bldP spid="34840" grpId="0" animBg="1" autoUpdateAnimBg="0"/>
      <p:bldP spid="34841" grpId="0" animBg="1" autoUpdateAnimBg="0"/>
      <p:bldP spid="3484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0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1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2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3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21534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5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6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7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8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39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0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1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2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3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4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5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6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7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8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49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50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51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52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22553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2554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2555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2556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2557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2558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2559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3807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572000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mitose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8077200" cy="1143000"/>
          </a:xfrm>
        </p:spPr>
        <p:txBody>
          <a:bodyPr/>
          <a:lstStyle/>
          <a:p>
            <a:pPr algn="ctr"/>
            <a:r>
              <a:rPr lang="en-US" altLang="nl-NL" sz="3600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Reductiedeling</a:t>
            </a:r>
            <a:r>
              <a:rPr lang="en-US" altLang="nl-NL" sz="36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de </a:t>
            </a:r>
            <a:r>
              <a:rPr lang="en-US" altLang="nl-NL" sz="3600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cel</a:t>
            </a:r>
            <a:r>
              <a:rPr lang="en-US" altLang="nl-NL" sz="36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sz="3600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heet</a:t>
            </a:r>
            <a:r>
              <a:rPr lang="en-US" altLang="nl-NL" sz="3600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sz="3600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3816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Meiose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3817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gameet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3818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zygoot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2536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22537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22538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22539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22540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22541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22551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552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2542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22543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22545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2546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2547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2548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2549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2550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22544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 autoUpdateAnimBg="0"/>
      <p:bldP spid="33815" grpId="0" build="p" autoUpdateAnimBg="0" advAuto="1000"/>
      <p:bldP spid="33816" grpId="0" animBg="1" autoUpdateAnimBg="0"/>
      <p:bldP spid="33817" grpId="0" animBg="1" autoUpdateAnimBg="0"/>
      <p:bldP spid="3381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520700"/>
            <a:ext cx="4638675" cy="2527300"/>
          </a:xfrm>
        </p:spPr>
        <p:txBody>
          <a:bodyPr/>
          <a:lstStyle/>
          <a:p>
            <a:pPr algn="ctr"/>
            <a:r>
              <a:rPr lang="en-US" altLang="nl-NL" sz="5200" smtClean="0"/>
              <a:t>Kennen we de stof??</a:t>
            </a:r>
          </a:p>
        </p:txBody>
      </p:sp>
      <p:pic>
        <p:nvPicPr>
          <p:cNvPr id="5123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34" t="16331" r="20840" b="42715"/>
          <a:stretch>
            <a:fillRect/>
          </a:stretch>
        </p:blipFill>
        <p:spPr bwMode="auto">
          <a:xfrm>
            <a:off x="5724525" y="304800"/>
            <a:ext cx="3267075" cy="614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58"/>
          <p:cNvSpPr txBox="1">
            <a:spLocks noChangeArrowheads="1"/>
          </p:cNvSpPr>
          <p:nvPr/>
        </p:nvSpPr>
        <p:spPr bwMode="auto">
          <a:xfrm>
            <a:off x="5867400" y="230188"/>
            <a:ext cx="3276600" cy="606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22000"/>
              </a:spcBef>
            </a:pPr>
            <a:endParaRPr lang="en-US" altLang="nl-NL" sz="1800">
              <a:solidFill>
                <a:srgbClr val="FF9933"/>
              </a:solidFill>
              <a:latin typeface="Bodoni" pitchFamily="18" charset="0"/>
              <a:hlinkClick r:id="rId3" action="ppaction://hlinksldjump"/>
            </a:endParaRPr>
          </a:p>
          <a:p>
            <a:pPr algn="l">
              <a:spcBef>
                <a:spcPct val="22000"/>
              </a:spcBef>
            </a:pPr>
            <a:endParaRPr lang="en-US" altLang="nl-NL" sz="1800">
              <a:solidFill>
                <a:srgbClr val="FF9933"/>
              </a:solidFill>
              <a:latin typeface="Bodoni" pitchFamily="18" charset="0"/>
              <a:hlinkClick r:id="rId3" action="ppaction://hlinksldjump"/>
            </a:endParaRPr>
          </a:p>
          <a:p>
            <a:pPr algn="l">
              <a:spcBef>
                <a:spcPct val="22000"/>
              </a:spcBef>
            </a:pPr>
            <a:endParaRPr lang="en-US" altLang="nl-NL" sz="1800">
              <a:solidFill>
                <a:srgbClr val="FF9933"/>
              </a:solidFill>
              <a:latin typeface="Bodoni" pitchFamily="18" charset="0"/>
              <a:hlinkClick r:id="rId3" action="ppaction://hlinksldjump"/>
            </a:endParaRP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4" action="ppaction://hlinksldjump">
                  <a:snd r:embed="rId5" name="nextquestion.wav"/>
                </a:hlinkClick>
              </a:rPr>
              <a:t>_________________________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6" action="ppaction://hlinksldjump">
                  <a:snd r:embed="rId5" name="nextquestion.wav"/>
                </a:hlinkClick>
              </a:rPr>
              <a:t>_____________________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7" action="ppaction://hlinksldjump">
                  <a:snd r:embed="rId5" name="nextquestion.wav"/>
                </a:hlinkClick>
              </a:rPr>
              <a:t>_____________________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8" action="ppaction://hlinksldjump">
                  <a:snd r:embed="rId5" name="nextquestion.wav"/>
                </a:hlinkClick>
              </a:rPr>
              <a:t>_____________________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9" action="ppaction://hlinksldjump">
                  <a:snd r:embed="rId5" name="nextquestion.wav"/>
                </a:hlinkClick>
              </a:rPr>
              <a:t>___________________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9" action="ppaction://hlinksldjump"/>
              </a:rPr>
              <a:t> </a:t>
            </a:r>
            <a:endParaRPr lang="en-US" altLang="nl-NL" sz="1800">
              <a:solidFill>
                <a:srgbClr val="FF9933"/>
              </a:solidFill>
              <a:latin typeface="Bodoni" pitchFamily="18" charset="0"/>
              <a:hlinkClick r:id="rId3" action="ppaction://hlinksldjump"/>
            </a:endParaRP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0" action="ppaction://hlinksldjump">
                  <a:snd r:embed="rId5" name="nextquestion.wav"/>
                </a:hlinkClick>
              </a:rPr>
              <a:t>___________________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1" action="ppaction://hlinksldjump">
                  <a:snd r:embed="rId5" name="nextquestion.wav"/>
                </a:hlinkClick>
              </a:rPr>
              <a:t>__________________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2" action="ppaction://hlinksldjump">
                  <a:snd r:embed="rId5" name="nextquestion.wav"/>
                </a:hlinkClick>
              </a:rPr>
              <a:t>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3" action="ppaction://hlinksldjump">
                  <a:snd r:embed="rId5" name="nextquestion.wav"/>
                </a:hlinkClick>
              </a:rPr>
              <a:t>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4" action="ppaction://hlinksldjump">
                  <a:snd r:embed="rId5" name="nextquestion.wav"/>
                </a:hlinkClick>
              </a:rPr>
              <a:t>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5" action="ppaction://hlinksldjump">
                  <a:snd r:embed="rId5" name="nextquestion.wav"/>
                </a:hlinkClick>
              </a:rPr>
              <a:t>_________________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6" action="ppaction://hlinksldjump">
                  <a:snd r:embed="rId5" name="nextquestion.wav"/>
                </a:hlinkClick>
              </a:rPr>
              <a:t>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7" action="ppaction://hlinksldjump">
                  <a:snd r:embed="rId5" name="nextquestion.wav"/>
                </a:hlinkClick>
              </a:rPr>
              <a:t>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18" action="ppaction://hlinksldjump">
                  <a:snd r:embed="rId5" name="nextquestion.wav"/>
                </a:hlinkClick>
              </a:rPr>
              <a:t>______________</a:t>
            </a: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/>
              </a:rPr>
              <a:t> </a:t>
            </a:r>
          </a:p>
          <a:p>
            <a:pPr algn="l">
              <a:spcBef>
                <a:spcPct val="22000"/>
              </a:spcBef>
            </a:pPr>
            <a:r>
              <a:rPr lang="en-US" altLang="nl-NL" sz="1800">
                <a:solidFill>
                  <a:srgbClr val="FF9933"/>
                </a:solidFill>
                <a:latin typeface="Bodoni" pitchFamily="18" charset="0"/>
                <a:hlinkClick r:id="rId3" action="ppaction://hlinksldjump">
                  <a:snd r:embed="rId19" name="lets play.wav"/>
                </a:hlinkClick>
              </a:rPr>
              <a:t>______________</a:t>
            </a:r>
            <a:endParaRPr lang="en-US" altLang="nl-NL" sz="1800">
              <a:solidFill>
                <a:srgbClr val="FF9933"/>
              </a:solidFill>
              <a:latin typeface="Bodoni" pitchFamily="18" charset="0"/>
              <a:hlinkClick r:id="rId3" action="ppaction://hlinksldjump"/>
            </a:endParaRPr>
          </a:p>
        </p:txBody>
      </p:sp>
      <p:grpSp>
        <p:nvGrpSpPr>
          <p:cNvPr id="27710" name="Group 62"/>
          <p:cNvGrpSpPr>
            <a:grpSpLocks/>
          </p:cNvGrpSpPr>
          <p:nvPr/>
        </p:nvGrpSpPr>
        <p:grpSpPr bwMode="auto">
          <a:xfrm>
            <a:off x="914400" y="5259388"/>
            <a:ext cx="4267200" cy="871537"/>
            <a:chOff x="528" y="3455"/>
            <a:chExt cx="2880" cy="407"/>
          </a:xfrm>
        </p:grpSpPr>
        <p:sp>
          <p:nvSpPr>
            <p:cNvPr id="5126" name="Text Box 60"/>
            <p:cNvSpPr txBox="1">
              <a:spLocks noChangeArrowheads="1"/>
            </p:cNvSpPr>
            <p:nvPr/>
          </p:nvSpPr>
          <p:spPr bwMode="auto">
            <a:xfrm>
              <a:off x="528" y="3455"/>
              <a:ext cx="264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nl-NL" sz="1800" b="0">
                  <a:solidFill>
                    <a:schemeClr val="tx1"/>
                  </a:solidFill>
                </a:rPr>
                <a:t>Klik op het bedrag om naar de betreffende vraag te gaan…..</a:t>
              </a:r>
            </a:p>
          </p:txBody>
        </p:sp>
        <p:sp>
          <p:nvSpPr>
            <p:cNvPr id="5127" name="Line 61"/>
            <p:cNvSpPr>
              <a:spLocks noChangeShapeType="1"/>
            </p:cNvSpPr>
            <p:nvPr/>
          </p:nvSpPr>
          <p:spPr bwMode="auto">
            <a:xfrm>
              <a:off x="3120" y="3648"/>
              <a:ext cx="288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3571875" y="54864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5" name="Text Box 12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23567" name="Text Box 14"/>
          <p:cNvSpPr txBox="1">
            <a:spLocks noChangeArrowheads="1"/>
          </p:cNvSpPr>
          <p:nvPr/>
        </p:nvSpPr>
        <p:spPr bwMode="auto">
          <a:xfrm>
            <a:off x="3581400" y="4479925"/>
            <a:ext cx="9906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8" name="Text Box 15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9" name="Text Box 16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1" name="Text Box 18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2" name="Text Box 19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3" name="Text Box 20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4" name="Text Box 21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5" name="Text Box 22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6" name="Text Box 23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8" name="Text Box 25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9" name="Text Box 26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0" name="Text Box 27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1" name="Text Box 28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23582" name="Text Box 29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3" name="Text Box 30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4" name="Text Box 31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5" name="Text Box 32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6" name="Oval 33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7" name="Oval 34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8" name="Oval 35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9" name="Oval 36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0" name="Oval 37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1" name="Oval 38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2" name="Oval 39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3" name="Oval 40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4" name="Oval 41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5" name="Oval 42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6" name="Oval 43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7" name="Oval 44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8" name="Oval 45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9" name="Oval 46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600" name="Oval 47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194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9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24601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4602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60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60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460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460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460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8927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Botten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beschermen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8935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Wat is de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functie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het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periost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het perichondrium?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8936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Zorgen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voor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botgroei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8937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Kraakbeen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aanmaken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8938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Bloedvoorziening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waarborgen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458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2458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2458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2458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2458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2458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24599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600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459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24591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2459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459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459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459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459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459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2459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7" grpId="0" animBg="1" autoUpdateAnimBg="0"/>
      <p:bldP spid="38935" grpId="0" build="p" autoUpdateAnimBg="0" advAuto="1000"/>
      <p:bldP spid="38936" grpId="0" animBg="1" autoUpdateAnimBg="0"/>
      <p:bldP spid="38937" grpId="0" animBg="1" autoUpdateAnimBg="0"/>
      <p:bldP spid="38938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25625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5626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5627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5628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5629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5630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5631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8927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Metabolisme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8935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Bij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welk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lichaamsproces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worden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er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cellen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afgebroken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38936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Diffusie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8937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Anabolisme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8938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Katabolisme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5608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25609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25610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25611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25612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25613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25623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624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5614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25615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25617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5618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5619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5620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5621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5622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25616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7" grpId="0" animBg="1" autoUpdateAnimBg="0"/>
      <p:bldP spid="38935" grpId="0" build="p" autoUpdateAnimBg="0" advAuto="1000"/>
      <p:bldP spid="38936" grpId="0" animBg="1" autoUpdateAnimBg="0"/>
      <p:bldP spid="38937" grpId="0" animBg="1" autoUpdateAnimBg="0"/>
      <p:bldP spid="3893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5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7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8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26639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0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2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3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4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5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6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7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8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49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0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1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2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3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26654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5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6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7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8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59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0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1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2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3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4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5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6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7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8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69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70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71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72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74" name="Pijl: rechts 1"/>
          <p:cNvSpPr>
            <a:spLocks noChangeArrowheads="1"/>
          </p:cNvSpPr>
          <p:nvPr/>
        </p:nvSpPr>
        <p:spPr bwMode="auto">
          <a:xfrm>
            <a:off x="792163" y="4152900"/>
            <a:ext cx="2882900" cy="485775"/>
          </a:xfrm>
          <a:prstGeom prst="rightArrow">
            <a:avLst>
              <a:gd name="adj1" fmla="val 50000"/>
              <a:gd name="adj2" fmla="val 49895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75" name="Tekstvak 2"/>
          <p:cNvSpPr txBox="1">
            <a:spLocks noChangeArrowheads="1"/>
          </p:cNvSpPr>
          <p:nvPr/>
        </p:nvSpPr>
        <p:spPr bwMode="auto">
          <a:xfrm>
            <a:off x="3670300" y="509588"/>
            <a:ext cx="2598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/>
              <a:t>1000 euro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79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27673" name="Rectangle 80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7674" name="Line 81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7675" name="Line 82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7676" name="AutoShape 8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7677" name="AutoShape 84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7678" name="AutoShape 85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7679" name="AutoShape 86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3023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Bacterien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3031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511426"/>
          </a:xfrm>
        </p:spPr>
        <p:txBody>
          <a:bodyPr/>
          <a:lstStyle/>
          <a:p>
            <a:pPr algn="ctr"/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Ik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leef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niet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maar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breng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mijn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leven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als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gast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door.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Ik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ben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moeilijk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te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pakken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want ben steeds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stapje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voor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…Wat ben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ik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3032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schimmel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3033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Virus</a:t>
            </a:r>
            <a:endParaRPr lang="en-US" altLang="nl-NL" sz="2400" dirty="0">
              <a:solidFill>
                <a:srgbClr val="FFCC00"/>
              </a:solidFill>
            </a:endParaRPr>
          </a:p>
        </p:txBody>
      </p:sp>
      <p:sp>
        <p:nvSpPr>
          <p:cNvPr id="43034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Parasiet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7656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27657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27658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27659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27660" name="Oval 6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27661" name="Group 67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27671" name="Picture 6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672" name="Freeform 69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7662" name="Oval 70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27663" name="Group 71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27665" name="AutoShape 72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7666" name="AutoShape 73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7667" name="AutoShape 74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7668" name="Oval 75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7669" name="Oval 76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7670" name="Oval 77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27664" name="Oval 78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3" grpId="0" animBg="1" autoUpdateAnimBg="0"/>
      <p:bldP spid="43031" grpId="0" build="p" autoUpdateAnimBg="0" advAuto="1000"/>
      <p:bldP spid="43032" grpId="0" animBg="1" autoUpdateAnimBg="0"/>
      <p:bldP spid="43033" grpId="0" animBg="1" autoUpdateAnimBg="0"/>
      <p:bldP spid="43034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79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28697" name="Rectangle 80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8698" name="Line 81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8699" name="Line 82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8700" name="AutoShape 8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8701" name="AutoShape 84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8702" name="AutoShape 85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28703" name="AutoShape 86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3023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Bloed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3031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Inademen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lucht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is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welke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vorm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besmetting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3032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Spijsvertering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3033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Aerogeen</a:t>
            </a:r>
            <a:endParaRPr lang="en-US" altLang="nl-NL" sz="2400" dirty="0">
              <a:solidFill>
                <a:srgbClr val="FFCC00"/>
              </a:solidFill>
            </a:endParaRPr>
          </a:p>
        </p:txBody>
      </p:sp>
      <p:sp>
        <p:nvSpPr>
          <p:cNvPr id="43034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Urinewegen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8680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28681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28682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28683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28684" name="Oval 6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28685" name="Group 67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28695" name="Picture 6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696" name="Freeform 69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8686" name="Oval 70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28687" name="Group 71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28689" name="AutoShape 72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8690" name="AutoShape 73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8691" name="AutoShape 74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28692" name="Oval 75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8693" name="Oval 76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28694" name="Oval 77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28688" name="Oval 78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3" grpId="0" animBg="1" autoUpdateAnimBg="0"/>
      <p:bldP spid="43031" grpId="0" build="p" autoUpdateAnimBg="0" advAuto="1000"/>
      <p:bldP spid="43032" grpId="0" animBg="1" autoUpdateAnimBg="0"/>
      <p:bldP spid="43033" grpId="0" animBg="1" autoUpdateAnimBg="0"/>
      <p:bldP spid="43034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5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1914525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0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29711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2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4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5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6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7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8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9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0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1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2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3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4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5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29726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7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8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29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0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1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2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3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4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5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6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7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8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39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40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41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42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43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44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46" name="Pijl: rechts 1"/>
          <p:cNvSpPr>
            <a:spLocks noChangeArrowheads="1"/>
          </p:cNvSpPr>
          <p:nvPr/>
        </p:nvSpPr>
        <p:spPr bwMode="auto">
          <a:xfrm>
            <a:off x="1017588" y="3843338"/>
            <a:ext cx="2554287" cy="484187"/>
          </a:xfrm>
          <a:prstGeom prst="rightArrow">
            <a:avLst>
              <a:gd name="adj1" fmla="val 50000"/>
              <a:gd name="adj2" fmla="val 50068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30745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0746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747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0748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0749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0750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0751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1999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Virulentie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2007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500314"/>
          </a:xfrm>
        </p:spPr>
        <p:txBody>
          <a:bodyPr/>
          <a:lstStyle/>
          <a:p>
            <a:pPr algn="ctr"/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Aanvalskracht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oftewel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ziekmakend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vermogen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van MO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wordt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beschreven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onder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welke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term?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2008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insunentie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2009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prevalentie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2010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incubatie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0728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30729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30730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30731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30732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30733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30743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744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0734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0735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30737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0738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0739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0740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0741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0742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0736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9" grpId="0" animBg="1" autoUpdateAnimBg="0"/>
      <p:bldP spid="42007" grpId="0" build="p" autoUpdateAnimBg="0" advAuto="1000"/>
      <p:bldP spid="42008" grpId="0" animBg="1" autoUpdateAnimBg="0"/>
      <p:bldP spid="42009" grpId="0" animBg="1" autoUpdateAnimBg="0"/>
      <p:bldP spid="42010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31769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1770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1771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1772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1773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1774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1775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1999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Porte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d’entree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2007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676526"/>
          </a:xfrm>
        </p:spPr>
        <p:txBody>
          <a:bodyPr/>
          <a:lstStyle/>
          <a:p>
            <a:pPr algn="ctr"/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Als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een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wondje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aan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het been wondrous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veroorzaakt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,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dan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wordt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het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wondje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……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genoemd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2008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000" dirty="0" err="1" smtClean="0">
                <a:solidFill>
                  <a:srgbClr val="FFCC00"/>
                </a:solidFill>
              </a:rPr>
              <a:t>Besmettingsweg</a:t>
            </a:r>
            <a:endParaRPr lang="en-US" altLang="nl-NL" sz="2000" dirty="0">
              <a:solidFill>
                <a:schemeClr val="tx2"/>
              </a:solidFill>
            </a:endParaRPr>
          </a:p>
        </p:txBody>
      </p:sp>
      <p:sp>
        <p:nvSpPr>
          <p:cNvPr id="42009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Gastheer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2010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Besmettingsbron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1752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31753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31754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31755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31756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31757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31767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768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1758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1759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31761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1762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1763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1764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1765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1766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1760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9" grpId="0" animBg="1" autoUpdateAnimBg="0"/>
      <p:bldP spid="42007" grpId="0" build="p" autoUpdateAnimBg="0" advAuto="1000"/>
      <p:bldP spid="42008" grpId="0" animBg="1" autoUpdateAnimBg="0"/>
      <p:bldP spid="42009" grpId="0" animBg="1" autoUpdateAnimBg="0"/>
      <p:bldP spid="4201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20574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2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32783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5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6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7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8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9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0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1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2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3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4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5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6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7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32798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99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0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1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2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3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4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5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6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7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8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09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10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11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12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13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14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15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816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818" name="Pijl: rechts 1"/>
          <p:cNvSpPr>
            <a:spLocks noChangeArrowheads="1"/>
          </p:cNvSpPr>
          <p:nvPr/>
        </p:nvSpPr>
        <p:spPr bwMode="auto">
          <a:xfrm>
            <a:off x="990600" y="3538538"/>
            <a:ext cx="2514600" cy="484187"/>
          </a:xfrm>
          <a:prstGeom prst="rightArrow">
            <a:avLst>
              <a:gd name="adj1" fmla="val 50000"/>
              <a:gd name="adj2" fmla="val 50035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nl-NL" smtClean="0"/>
              <a:t>Hulplijntjes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816850" cy="2554288"/>
          </a:xfrm>
        </p:spPr>
        <p:txBody>
          <a:bodyPr/>
          <a:lstStyle/>
          <a:p>
            <a:pPr algn="l"/>
            <a:r>
              <a:rPr lang="en-US" altLang="nl-NL" sz="3200" smtClean="0"/>
              <a:t>“15 seconden om overleg te plegen met klasgenoot…”</a:t>
            </a:r>
          </a:p>
        </p:txBody>
      </p:sp>
      <p:sp>
        <p:nvSpPr>
          <p:cNvPr id="25604" name="Rectangle 4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5257800" y="5715000"/>
            <a:ext cx="3441700" cy="892175"/>
          </a:xfrm>
          <a:prstGeom prst="rect">
            <a:avLst/>
          </a:prstGeom>
          <a:solidFill>
            <a:schemeClr val="bg2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Return to the Question</a:t>
            </a:r>
          </a:p>
        </p:txBody>
      </p:sp>
      <p:sp>
        <p:nvSpPr>
          <p:cNvPr id="6149" name="Line 19"/>
          <p:cNvSpPr>
            <a:spLocks noChangeShapeType="1"/>
          </p:cNvSpPr>
          <p:nvPr/>
        </p:nvSpPr>
        <p:spPr bwMode="auto">
          <a:xfrm>
            <a:off x="685800" y="1600200"/>
            <a:ext cx="76962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6150" name="Group 20"/>
          <p:cNvGrpSpPr>
            <a:grpSpLocks/>
          </p:cNvGrpSpPr>
          <p:nvPr/>
        </p:nvGrpSpPr>
        <p:grpSpPr bwMode="auto">
          <a:xfrm>
            <a:off x="6019800" y="533400"/>
            <a:ext cx="2286000" cy="1260475"/>
            <a:chOff x="3792" y="288"/>
            <a:chExt cx="1440" cy="794"/>
          </a:xfrm>
        </p:grpSpPr>
        <p:sp>
          <p:nvSpPr>
            <p:cNvPr id="6151" name="Oval 17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792" y="288"/>
              <a:ext cx="1440" cy="762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grpSp>
          <p:nvGrpSpPr>
            <p:cNvPr id="6152" name="Group 14"/>
            <p:cNvGrpSpPr>
              <a:grpSpLocks/>
            </p:cNvGrpSpPr>
            <p:nvPr/>
          </p:nvGrpSpPr>
          <p:grpSpPr bwMode="auto">
            <a:xfrm>
              <a:off x="4216" y="376"/>
              <a:ext cx="741" cy="706"/>
              <a:chOff x="1065" y="2492"/>
              <a:chExt cx="420" cy="400"/>
            </a:xfrm>
          </p:grpSpPr>
          <p:pic>
            <p:nvPicPr>
              <p:cNvPr id="6153" name="Picture 1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V="1">
                <a:off x="1200" y="2496"/>
                <a:ext cx="285" cy="3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154" name="Freeform 16"/>
              <p:cNvSpPr>
                <a:spLocks/>
              </p:cNvSpPr>
              <p:nvPr/>
            </p:nvSpPr>
            <p:spPr bwMode="auto">
              <a:xfrm rot="2869560" flipH="1" flipV="1">
                <a:off x="889" y="2668"/>
                <a:ext cx="400" cy="47"/>
              </a:xfrm>
              <a:custGeom>
                <a:avLst/>
                <a:gdLst>
                  <a:gd name="T0" fmla="*/ 0 w 3264"/>
                  <a:gd name="T1" fmla="*/ 47 h 336"/>
                  <a:gd name="T2" fmla="*/ 35 w 3264"/>
                  <a:gd name="T3" fmla="*/ 0 h 336"/>
                  <a:gd name="T4" fmla="*/ 71 w 3264"/>
                  <a:gd name="T5" fmla="*/ 47 h 336"/>
                  <a:gd name="T6" fmla="*/ 106 w 3264"/>
                  <a:gd name="T7" fmla="*/ 0 h 336"/>
                  <a:gd name="T8" fmla="*/ 135 w 3264"/>
                  <a:gd name="T9" fmla="*/ 47 h 336"/>
                  <a:gd name="T10" fmla="*/ 171 w 3264"/>
                  <a:gd name="T11" fmla="*/ 0 h 336"/>
                  <a:gd name="T12" fmla="*/ 200 w 3264"/>
                  <a:gd name="T13" fmla="*/ 47 h 336"/>
                  <a:gd name="T14" fmla="*/ 235 w 3264"/>
                  <a:gd name="T15" fmla="*/ 0 h 336"/>
                  <a:gd name="T16" fmla="*/ 265 w 3264"/>
                  <a:gd name="T17" fmla="*/ 47 h 336"/>
                  <a:gd name="T18" fmla="*/ 300 w 3264"/>
                  <a:gd name="T19" fmla="*/ 0 h 336"/>
                  <a:gd name="T20" fmla="*/ 335 w 3264"/>
                  <a:gd name="T21" fmla="*/ 47 h 336"/>
                  <a:gd name="T22" fmla="*/ 371 w 3264"/>
                  <a:gd name="T23" fmla="*/ 0 h 336"/>
                  <a:gd name="T24" fmla="*/ 400 w 3264"/>
                  <a:gd name="T25" fmla="*/ 47 h 3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264" h="336">
                    <a:moveTo>
                      <a:pt x="0" y="336"/>
                    </a:moveTo>
                    <a:cubicBezTo>
                      <a:pt x="96" y="168"/>
                      <a:pt x="192" y="0"/>
                      <a:pt x="288" y="0"/>
                    </a:cubicBezTo>
                    <a:cubicBezTo>
                      <a:pt x="384" y="0"/>
                      <a:pt x="480" y="336"/>
                      <a:pt x="576" y="336"/>
                    </a:cubicBezTo>
                    <a:cubicBezTo>
                      <a:pt x="672" y="336"/>
                      <a:pt x="776" y="0"/>
                      <a:pt x="864" y="0"/>
                    </a:cubicBezTo>
                    <a:cubicBezTo>
                      <a:pt x="952" y="0"/>
                      <a:pt x="1016" y="336"/>
                      <a:pt x="1104" y="336"/>
                    </a:cubicBezTo>
                    <a:cubicBezTo>
                      <a:pt x="1192" y="336"/>
                      <a:pt x="1304" y="0"/>
                      <a:pt x="1392" y="0"/>
                    </a:cubicBezTo>
                    <a:cubicBezTo>
                      <a:pt x="1480" y="0"/>
                      <a:pt x="1544" y="336"/>
                      <a:pt x="1632" y="336"/>
                    </a:cubicBezTo>
                    <a:cubicBezTo>
                      <a:pt x="1720" y="336"/>
                      <a:pt x="1832" y="0"/>
                      <a:pt x="1920" y="0"/>
                    </a:cubicBezTo>
                    <a:cubicBezTo>
                      <a:pt x="2008" y="0"/>
                      <a:pt x="2072" y="336"/>
                      <a:pt x="2160" y="336"/>
                    </a:cubicBezTo>
                    <a:cubicBezTo>
                      <a:pt x="2248" y="336"/>
                      <a:pt x="2352" y="0"/>
                      <a:pt x="2448" y="0"/>
                    </a:cubicBezTo>
                    <a:cubicBezTo>
                      <a:pt x="2544" y="0"/>
                      <a:pt x="2640" y="336"/>
                      <a:pt x="2736" y="336"/>
                    </a:cubicBezTo>
                    <a:cubicBezTo>
                      <a:pt x="2832" y="336"/>
                      <a:pt x="2936" y="0"/>
                      <a:pt x="3024" y="0"/>
                    </a:cubicBezTo>
                    <a:cubicBezTo>
                      <a:pt x="3112" y="0"/>
                      <a:pt x="3188" y="168"/>
                      <a:pt x="3264" y="336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 advAuto="0"/>
      <p:bldP spid="25604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33817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3818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3819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3820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3821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3822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3823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9951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Intertrigo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9959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157413"/>
          </a:xfrm>
        </p:spPr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</a:rPr>
              <a:t>Ander </a:t>
            </a:r>
            <a:r>
              <a:rPr lang="en-US" altLang="nl-NL" dirty="0" err="1" smtClean="0">
                <a:solidFill>
                  <a:srgbClr val="FF0000"/>
                </a:solidFill>
              </a:rPr>
              <a:t>woord</a:t>
            </a:r>
            <a:r>
              <a:rPr lang="en-US" altLang="nl-NL" dirty="0" smtClean="0">
                <a:solidFill>
                  <a:srgbClr val="FF0000"/>
                </a:solidFill>
              </a:rPr>
              <a:t> </a:t>
            </a:r>
            <a:r>
              <a:rPr lang="en-US" altLang="nl-NL" dirty="0" err="1" smtClean="0">
                <a:solidFill>
                  <a:srgbClr val="FF0000"/>
                </a:solidFill>
              </a:rPr>
              <a:t>voor</a:t>
            </a:r>
            <a:r>
              <a:rPr lang="en-US" altLang="nl-NL" dirty="0" smtClean="0">
                <a:solidFill>
                  <a:srgbClr val="FF0000"/>
                </a:solidFill>
              </a:rPr>
              <a:t> “</a:t>
            </a:r>
            <a:r>
              <a:rPr lang="en-US" altLang="nl-NL" dirty="0" err="1" smtClean="0">
                <a:solidFill>
                  <a:srgbClr val="FF0000"/>
                </a:solidFill>
              </a:rPr>
              <a:t>Griep</a:t>
            </a:r>
            <a:r>
              <a:rPr lang="en-US" altLang="nl-NL" dirty="0" smtClean="0">
                <a:solidFill>
                  <a:srgbClr val="FF0000"/>
                </a:solidFill>
              </a:rPr>
              <a:t>”?</a:t>
            </a:r>
            <a:endParaRPr lang="en-US" altLang="nl-NL" dirty="0" smtClean="0">
              <a:solidFill>
                <a:srgbClr val="FF0000"/>
              </a:solidFill>
            </a:endParaRPr>
          </a:p>
        </p:txBody>
      </p:sp>
      <p:sp>
        <p:nvSpPr>
          <p:cNvPr id="39960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Malaria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9961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Maleana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9962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Influenza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33800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33801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33802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33803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33804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33805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33815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3816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3806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3807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33809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3810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3811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3812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3813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3814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3808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 animBg="1" autoUpdateAnimBg="0"/>
      <p:bldP spid="39959" grpId="0" build="p" autoUpdateAnimBg="0" advAuto="1000"/>
      <p:bldP spid="39960" grpId="0" animBg="1" autoUpdateAnimBg="0"/>
      <p:bldP spid="39961" grpId="0" animBg="1" autoUpdateAnimBg="0"/>
      <p:bldP spid="39962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34841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4842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484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484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484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484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484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39951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Progesteron + TSH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39959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smtClean="0">
                <a:solidFill>
                  <a:srgbClr val="FF0000"/>
                </a:solidFill>
                <a:latin typeface="Eras Medium ITC" panose="020B0602030504020804" pitchFamily="34" charset="0"/>
              </a:rPr>
              <a:t>Onder invloed van welke 4 hormonen wordt menstruatie geregeld?</a:t>
            </a:r>
          </a:p>
        </p:txBody>
      </p:sp>
      <p:sp>
        <p:nvSpPr>
          <p:cNvPr id="39960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PSA + oestrogeen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39961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Alat en Asat?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39962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LH +FSH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3482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3482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3482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3482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3482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3482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34839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4840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483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4831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3483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483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483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483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483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483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483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 animBg="1" autoUpdateAnimBg="0"/>
      <p:bldP spid="39959" grpId="0" build="p" autoUpdateAnimBg="0" advAuto="1000"/>
      <p:bldP spid="39960" grpId="0" animBg="1" autoUpdateAnimBg="0"/>
      <p:bldP spid="39961" grpId="0" animBg="1" autoUpdateAnimBg="0"/>
      <p:bldP spid="39962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5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1914525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3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4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35855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7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8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9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0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1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2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3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4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5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6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7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8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9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35870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1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2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3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4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5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6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7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8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79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0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1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2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3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4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5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6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7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88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90" name="Pijl: rechts 1"/>
          <p:cNvSpPr>
            <a:spLocks noChangeArrowheads="1"/>
          </p:cNvSpPr>
          <p:nvPr/>
        </p:nvSpPr>
        <p:spPr bwMode="auto">
          <a:xfrm>
            <a:off x="1433513" y="3246438"/>
            <a:ext cx="2085975" cy="485775"/>
          </a:xfrm>
          <a:prstGeom prst="rightArrow">
            <a:avLst>
              <a:gd name="adj1" fmla="val 50000"/>
              <a:gd name="adj2" fmla="val 498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36889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6890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6891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6892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6893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6894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6895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609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3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genen</a:t>
            </a:r>
            <a:r>
              <a:rPr lang="en-US" altLang="nl-NL" sz="2400" dirty="0" smtClean="0">
                <a:solidFill>
                  <a:srgbClr val="FFCC00"/>
                </a:solidFill>
              </a:rPr>
              <a:t> op 1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chromosoom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6103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sz="3600" dirty="0" err="1" smtClean="0"/>
              <a:t>Wanneer</a:t>
            </a:r>
            <a:r>
              <a:rPr lang="en-US" altLang="nl-NL" sz="3600" dirty="0" smtClean="0"/>
              <a:t> </a:t>
            </a:r>
            <a:r>
              <a:rPr lang="en-US" altLang="nl-NL" sz="3600" dirty="0" err="1" smtClean="0"/>
              <a:t>spreekt</a:t>
            </a:r>
            <a:r>
              <a:rPr lang="en-US" altLang="nl-NL" sz="3600" dirty="0" smtClean="0"/>
              <a:t> men van </a:t>
            </a:r>
            <a:r>
              <a:rPr lang="en-US" altLang="nl-NL" sz="3600" dirty="0" err="1" smtClean="0"/>
              <a:t>trisomie</a:t>
            </a:r>
            <a:r>
              <a:rPr lang="en-US" altLang="nl-NL" sz="3600" dirty="0" smtClean="0"/>
              <a:t>?</a:t>
            </a:r>
            <a:endParaRPr lang="en-US" altLang="nl-NL" sz="3600" dirty="0" smtClean="0"/>
          </a:p>
        </p:txBody>
      </p:sp>
      <p:sp>
        <p:nvSpPr>
          <p:cNvPr id="46104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Ondeelbare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cel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6105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300" dirty="0" err="1" smtClean="0">
                <a:solidFill>
                  <a:srgbClr val="FFCC00"/>
                </a:solidFill>
              </a:rPr>
              <a:t>Cel</a:t>
            </a:r>
            <a:r>
              <a:rPr lang="en-US" altLang="nl-NL" sz="2300" dirty="0" smtClean="0">
                <a:solidFill>
                  <a:srgbClr val="FFCC00"/>
                </a:solidFill>
              </a:rPr>
              <a:t> </a:t>
            </a:r>
            <a:r>
              <a:rPr lang="en-US" altLang="nl-NL" sz="2300" dirty="0" err="1" smtClean="0">
                <a:solidFill>
                  <a:srgbClr val="FFCC00"/>
                </a:solidFill>
              </a:rPr>
              <a:t>zonder</a:t>
            </a:r>
            <a:r>
              <a:rPr lang="en-US" altLang="nl-NL" sz="2300" dirty="0" smtClean="0">
                <a:solidFill>
                  <a:srgbClr val="FFCC00"/>
                </a:solidFill>
              </a:rPr>
              <a:t> kern</a:t>
            </a:r>
            <a:endParaRPr lang="en-US" altLang="nl-NL" sz="2300" dirty="0">
              <a:solidFill>
                <a:srgbClr val="FFCC00"/>
              </a:solidFill>
            </a:endParaRPr>
          </a:p>
        </p:txBody>
      </p:sp>
      <p:sp>
        <p:nvSpPr>
          <p:cNvPr id="46106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000" dirty="0" smtClean="0">
                <a:solidFill>
                  <a:srgbClr val="FFCC00"/>
                </a:solidFill>
              </a:rPr>
              <a:t>3 </a:t>
            </a:r>
            <a:r>
              <a:rPr lang="en-US" altLang="nl-NL" sz="2000" dirty="0" err="1" smtClean="0">
                <a:solidFill>
                  <a:srgbClr val="FFCC00"/>
                </a:solidFill>
              </a:rPr>
              <a:t>Chromosomen</a:t>
            </a:r>
            <a:r>
              <a:rPr lang="en-US" altLang="nl-NL" sz="2000" dirty="0" smtClean="0">
                <a:solidFill>
                  <a:srgbClr val="FFCC00"/>
                </a:solidFill>
              </a:rPr>
              <a:t> </a:t>
            </a:r>
            <a:r>
              <a:rPr lang="en-US" altLang="nl-NL" sz="2000" dirty="0" err="1" smtClean="0">
                <a:solidFill>
                  <a:srgbClr val="FFCC00"/>
                </a:solidFill>
              </a:rPr>
              <a:t>ipv</a:t>
            </a:r>
            <a:r>
              <a:rPr lang="en-US" altLang="nl-NL" sz="2000" dirty="0" smtClean="0">
                <a:solidFill>
                  <a:srgbClr val="FFCC00"/>
                </a:solidFill>
              </a:rPr>
              <a:t> 2</a:t>
            </a:r>
            <a:endParaRPr lang="en-US" altLang="nl-NL" sz="2000" dirty="0">
              <a:solidFill>
                <a:schemeClr val="tx2"/>
              </a:solidFill>
            </a:endParaRPr>
          </a:p>
        </p:txBody>
      </p:sp>
      <p:sp>
        <p:nvSpPr>
          <p:cNvPr id="36872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36873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36874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36875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36876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36877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36887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888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6878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6879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36881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6882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6883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6884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6885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6886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6880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 animBg="1" autoUpdateAnimBg="0"/>
      <p:bldP spid="46103" grpId="0" build="p" autoUpdateAnimBg="0" advAuto="1000"/>
      <p:bldP spid="46104" grpId="0" animBg="1" autoUpdateAnimBg="0"/>
      <p:bldP spid="46105" grpId="0" animBg="1" autoUpdateAnimBg="0"/>
      <p:bldP spid="46106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37913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7914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7915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7916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7917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7918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7919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404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Y-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chromosoom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nl-NL" sz="3600" dirty="0" smtClean="0"/>
              <a:t>Wat </a:t>
            </a:r>
            <a:r>
              <a:rPr lang="en-US" altLang="nl-NL" sz="3600" dirty="0" err="1" smtClean="0"/>
              <a:t>krijgt</a:t>
            </a:r>
            <a:r>
              <a:rPr lang="en-US" altLang="nl-NL" sz="3600" dirty="0" smtClean="0"/>
              <a:t> </a:t>
            </a:r>
            <a:r>
              <a:rPr lang="en-US" altLang="nl-NL" sz="3600" dirty="0" err="1" smtClean="0"/>
              <a:t>een</a:t>
            </a:r>
            <a:r>
              <a:rPr lang="en-US" altLang="nl-NL" sz="3600" dirty="0" smtClean="0"/>
              <a:t> </a:t>
            </a:r>
            <a:r>
              <a:rPr lang="en-US" altLang="nl-NL" sz="3600" dirty="0" err="1" smtClean="0"/>
              <a:t>jongen</a:t>
            </a:r>
            <a:r>
              <a:rPr lang="en-US" altLang="nl-NL" sz="3600" dirty="0" smtClean="0"/>
              <a:t> in de </a:t>
            </a:r>
            <a:r>
              <a:rPr lang="en-US" altLang="nl-NL" sz="3600" dirty="0" err="1" smtClean="0"/>
              <a:t>genetica</a:t>
            </a:r>
            <a:r>
              <a:rPr lang="en-US" altLang="nl-NL" sz="3600" dirty="0" smtClean="0"/>
              <a:t> van </a:t>
            </a:r>
            <a:r>
              <a:rPr lang="en-US" altLang="nl-NL" sz="3600" dirty="0" err="1" smtClean="0"/>
              <a:t>zijn</a:t>
            </a:r>
            <a:r>
              <a:rPr lang="en-US" altLang="nl-NL" sz="3600" dirty="0" smtClean="0"/>
              <a:t> </a:t>
            </a:r>
            <a:r>
              <a:rPr lang="en-US" altLang="nl-NL" sz="3600" dirty="0" err="1" smtClean="0"/>
              <a:t>vader</a:t>
            </a:r>
            <a:r>
              <a:rPr lang="en-US" altLang="nl-NL" sz="3600" dirty="0" smtClean="0"/>
              <a:t>?</a:t>
            </a:r>
            <a:endParaRPr lang="en-US" altLang="nl-NL" sz="3600" dirty="0" smtClean="0"/>
          </a:p>
        </p:txBody>
      </p:sp>
      <p:sp>
        <p:nvSpPr>
          <p:cNvPr id="44056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000" dirty="0" smtClean="0">
                <a:solidFill>
                  <a:schemeClr val="tx2"/>
                </a:solidFill>
              </a:rPr>
              <a:t>X-</a:t>
            </a:r>
            <a:r>
              <a:rPr lang="en-US" altLang="nl-NL" sz="2000" dirty="0" err="1" smtClean="0">
                <a:solidFill>
                  <a:schemeClr val="tx2"/>
                </a:solidFill>
              </a:rPr>
              <a:t>chromosoom</a:t>
            </a:r>
            <a:endParaRPr lang="en-US" altLang="nl-NL" sz="2000" dirty="0">
              <a:solidFill>
                <a:schemeClr val="tx2"/>
              </a:solidFill>
            </a:endParaRPr>
          </a:p>
        </p:txBody>
      </p:sp>
      <p:sp>
        <p:nvSpPr>
          <p:cNvPr id="44057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Alle</a:t>
            </a:r>
            <a:r>
              <a:rPr lang="en-US" altLang="nl-NL" sz="2400" dirty="0" smtClean="0">
                <a:solidFill>
                  <a:srgbClr val="FFCC00"/>
                </a:solidFill>
              </a:rPr>
              <a:t> 3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zijn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goed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4058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chemeClr val="tx2"/>
                </a:solidFill>
              </a:rPr>
              <a:t>X of y</a:t>
            </a:r>
            <a:endParaRPr lang="en-US" altLang="nl-NL" sz="2400" dirty="0">
              <a:solidFill>
                <a:schemeClr val="tx2"/>
              </a:solidFill>
            </a:endParaRPr>
          </a:p>
        </p:txBody>
      </p:sp>
      <p:sp>
        <p:nvSpPr>
          <p:cNvPr id="37896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37897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37898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37899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37900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37901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37911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912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7902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7903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37905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7906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7907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7908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7909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7910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7904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 animBg="1" autoUpdateAnimBg="0"/>
      <p:bldP spid="44055" grpId="0" build="p" autoUpdateAnimBg="0" advAuto="1000"/>
      <p:bldP spid="44056" grpId="0" animBg="1" autoUpdateAnimBg="0"/>
      <p:bldP spid="44057" grpId="0" animBg="1" autoUpdateAnimBg="0"/>
      <p:bldP spid="44058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9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0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2090738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5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6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38927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8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9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0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1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2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3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4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5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6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7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8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9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0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1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38942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3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4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5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6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7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8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9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0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1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2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3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4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5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6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7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8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59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60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62" name="Pijl: rechts 1"/>
          <p:cNvSpPr>
            <a:spLocks noChangeArrowheads="1"/>
          </p:cNvSpPr>
          <p:nvPr/>
        </p:nvSpPr>
        <p:spPr bwMode="auto">
          <a:xfrm>
            <a:off x="1404938" y="2954338"/>
            <a:ext cx="2166937" cy="485775"/>
          </a:xfrm>
          <a:prstGeom prst="rightArrow">
            <a:avLst>
              <a:gd name="adj1" fmla="val 50000"/>
              <a:gd name="adj2" fmla="val 4987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39961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9962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996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3996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996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996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3996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404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Waterbreuk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157413"/>
          </a:xfrm>
        </p:spPr>
        <p:txBody>
          <a:bodyPr/>
          <a:lstStyle/>
          <a:p>
            <a:r>
              <a:rPr lang="en-US" altLang="nl-NL" sz="3600" smtClean="0"/>
              <a:t>Een ontsteking in het scrotum waardoor er vocht in de ruimte tussen de vliezen komt, heet een?</a:t>
            </a:r>
          </a:p>
        </p:txBody>
      </p:sp>
      <p:sp>
        <p:nvSpPr>
          <p:cNvPr id="44056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Liesbreuk</a:t>
            </a:r>
            <a:endParaRPr lang="en-US" altLang="nl-NL" sz="2400">
              <a:solidFill>
                <a:schemeClr val="tx2"/>
              </a:solidFill>
            </a:endParaRPr>
          </a:p>
        </p:txBody>
      </p:sp>
      <p:sp>
        <p:nvSpPr>
          <p:cNvPr id="44057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Navelbreuk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4058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Scrotitis.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3994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3994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3994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3994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3994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3994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39959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960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3995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39951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3995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995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995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3995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995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995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3995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 animBg="1" autoUpdateAnimBg="0"/>
      <p:bldP spid="44055" grpId="0" build="p" autoUpdateAnimBg="0" advAuto="1000"/>
      <p:bldP spid="44056" grpId="0" animBg="1" autoUpdateAnimBg="0"/>
      <p:bldP spid="44057" grpId="0" animBg="1" autoUpdateAnimBg="0"/>
      <p:bldP spid="44058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40985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0986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0987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0988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0989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0990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0991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4047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TNM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235200"/>
          </a:xfrm>
        </p:spPr>
        <p:txBody>
          <a:bodyPr/>
          <a:lstStyle/>
          <a:p>
            <a:r>
              <a:rPr lang="en-US" altLang="nl-NL" sz="3600" smtClean="0"/>
              <a:t>Hoe heet het classificatiesysteem om de ernst van de oncologische aandoening vast te stellen?</a:t>
            </a:r>
          </a:p>
        </p:txBody>
      </p:sp>
      <p:sp>
        <p:nvSpPr>
          <p:cNvPr id="44056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000">
                <a:solidFill>
                  <a:srgbClr val="FFCC00"/>
                </a:solidFill>
              </a:rPr>
              <a:t>DSM</a:t>
            </a:r>
            <a:endParaRPr lang="en-US" altLang="nl-NL" sz="2000">
              <a:solidFill>
                <a:schemeClr val="tx2"/>
              </a:solidFill>
            </a:endParaRPr>
          </a:p>
        </p:txBody>
      </p:sp>
      <p:sp>
        <p:nvSpPr>
          <p:cNvPr id="44057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WCS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4058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ICF.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68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40969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40970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40971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40972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40973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40983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984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0974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40975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40977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0978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0979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0980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0981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0982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40976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7" grpId="0" animBg="1" autoUpdateAnimBg="0"/>
      <p:bldP spid="44055" grpId="0" build="p" autoUpdateAnimBg="0" advAuto="1000"/>
      <p:bldP spid="44056" grpId="0" animBg="1" autoUpdateAnimBg="0"/>
      <p:bldP spid="44057" grpId="0" animBg="1" autoUpdateAnimBg="0"/>
      <p:bldP spid="44058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1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2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3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21717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4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5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6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7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8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41999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0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1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2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3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4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5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6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7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8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9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0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1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2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3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42014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5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6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7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8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19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0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1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2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3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4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5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6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7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8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29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30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31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32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43033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3034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3035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3036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3037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3038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3039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097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Bacterien en medicatie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533400"/>
            <a:ext cx="7772400" cy="2011363"/>
          </a:xfrm>
        </p:spPr>
        <p:txBody>
          <a:bodyPr/>
          <a:lstStyle/>
          <a:p>
            <a:pPr algn="ctr"/>
            <a:r>
              <a:rPr lang="en-US" altLang="nl-NL" sz="3600" smtClean="0"/>
              <a:t>Welke aspecten kunnen onder andere in verband worden gebracht met het ontstaan van kanker?</a:t>
            </a:r>
          </a:p>
        </p:txBody>
      </p:sp>
      <p:sp>
        <p:nvSpPr>
          <p:cNvPr id="40984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Parasieten en schimmels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Bacterien en virus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6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Verminderde afweer en virus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3016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43017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43018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43019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43020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43021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43031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032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3022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43023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43025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3026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3027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3028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3029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3030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43024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 autoUpdateAnimBg="0"/>
      <p:bldP spid="40983" grpId="0" build="p" autoUpdateAnimBg="0" advAuto="1000"/>
      <p:bldP spid="40984" grpId="0" animBg="1" autoUpdateAnimBg="0"/>
      <p:bldP spid="40985" grpId="0" animBg="1" autoUpdateAnimBg="0"/>
      <p:bldP spid="4098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altLang="nl-NL" sz="4400" smtClean="0"/>
              <a:t>Hulplijntje publiek</a:t>
            </a:r>
            <a:endParaRPr lang="en-US" altLang="nl-NL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7550" y="2551113"/>
            <a:ext cx="7924800" cy="2859087"/>
          </a:xfrm>
        </p:spPr>
        <p:txBody>
          <a:bodyPr/>
          <a:lstStyle/>
          <a:p>
            <a:pPr algn="l"/>
            <a:r>
              <a:rPr lang="en-US" altLang="nl-NL" sz="3200" smtClean="0"/>
              <a:t>“Overleg plenair met de klas over het antwoord…”</a:t>
            </a:r>
          </a:p>
        </p:txBody>
      </p:sp>
      <p:sp>
        <p:nvSpPr>
          <p:cNvPr id="7172" name="Line 19"/>
          <p:cNvSpPr>
            <a:spLocks noChangeShapeType="1"/>
          </p:cNvSpPr>
          <p:nvPr/>
        </p:nvSpPr>
        <p:spPr bwMode="auto">
          <a:xfrm>
            <a:off x="609600" y="1752600"/>
            <a:ext cx="79248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645" name="Rectangle 21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5257800" y="5715000"/>
            <a:ext cx="3441700" cy="892175"/>
          </a:xfrm>
          <a:prstGeom prst="rect">
            <a:avLst/>
          </a:prstGeom>
          <a:solidFill>
            <a:schemeClr val="bg2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Return to the Question</a:t>
            </a:r>
          </a:p>
        </p:txBody>
      </p:sp>
      <p:grpSp>
        <p:nvGrpSpPr>
          <p:cNvPr id="7174" name="Group 43"/>
          <p:cNvGrpSpPr>
            <a:grpSpLocks/>
          </p:cNvGrpSpPr>
          <p:nvPr/>
        </p:nvGrpSpPr>
        <p:grpSpPr bwMode="auto">
          <a:xfrm>
            <a:off x="6064250" y="595313"/>
            <a:ext cx="2327275" cy="1266825"/>
            <a:chOff x="3820" y="375"/>
            <a:chExt cx="1466" cy="798"/>
          </a:xfrm>
        </p:grpSpPr>
        <p:sp>
          <p:nvSpPr>
            <p:cNvPr id="7175" name="Oval 42"/>
            <p:cNvSpPr>
              <a:spLocks noChangeArrowheads="1"/>
            </p:cNvSpPr>
            <p:nvPr/>
          </p:nvSpPr>
          <p:spPr bwMode="auto">
            <a:xfrm>
              <a:off x="3822" y="384"/>
              <a:ext cx="1446" cy="78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grpSp>
          <p:nvGrpSpPr>
            <p:cNvPr id="7176" name="Group 41"/>
            <p:cNvGrpSpPr>
              <a:grpSpLocks/>
            </p:cNvGrpSpPr>
            <p:nvPr/>
          </p:nvGrpSpPr>
          <p:grpSpPr bwMode="auto">
            <a:xfrm>
              <a:off x="3820" y="375"/>
              <a:ext cx="1466" cy="798"/>
              <a:chOff x="3820" y="375"/>
              <a:chExt cx="1411" cy="768"/>
            </a:xfrm>
          </p:grpSpPr>
          <p:grpSp>
            <p:nvGrpSpPr>
              <p:cNvPr id="7177" name="Group 27"/>
              <p:cNvGrpSpPr>
                <a:grpSpLocks/>
              </p:cNvGrpSpPr>
              <p:nvPr/>
            </p:nvGrpSpPr>
            <p:grpSpPr bwMode="auto">
              <a:xfrm>
                <a:off x="3989" y="533"/>
                <a:ext cx="1076" cy="534"/>
                <a:chOff x="3122" y="2628"/>
                <a:chExt cx="622" cy="300"/>
              </a:xfrm>
            </p:grpSpPr>
            <p:sp>
              <p:nvSpPr>
                <p:cNvPr id="7179" name="AutoShape 28"/>
                <p:cNvSpPr>
                  <a:spLocks noChangeArrowheads="1"/>
                </p:cNvSpPr>
                <p:nvPr/>
              </p:nvSpPr>
              <p:spPr bwMode="auto">
                <a:xfrm flipV="1">
                  <a:off x="3549" y="2722"/>
                  <a:ext cx="195" cy="178"/>
                </a:xfrm>
                <a:prstGeom prst="flowChartOffpageConnector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nl-NL" alt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80" name="AutoShape 29"/>
                <p:cNvSpPr>
                  <a:spLocks noChangeArrowheads="1"/>
                </p:cNvSpPr>
                <p:nvPr/>
              </p:nvSpPr>
              <p:spPr bwMode="auto">
                <a:xfrm flipV="1">
                  <a:off x="3122" y="2722"/>
                  <a:ext cx="196" cy="178"/>
                </a:xfrm>
                <a:prstGeom prst="flowChartOffpageConnector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nl-NL" alt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81" name="AutoShape 30"/>
                <p:cNvSpPr>
                  <a:spLocks noChangeArrowheads="1"/>
                </p:cNvSpPr>
                <p:nvPr/>
              </p:nvSpPr>
              <p:spPr bwMode="auto">
                <a:xfrm flipV="1">
                  <a:off x="3330" y="2736"/>
                  <a:ext cx="201" cy="192"/>
                </a:xfrm>
                <a:prstGeom prst="flowChartOffpageConnector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wrap="none" anchor="ctr"/>
                <a:lstStyle>
                  <a:lvl1pPr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lang="nl-NL" alt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82" name="Oval 31"/>
                <p:cNvSpPr>
                  <a:spLocks noChangeArrowheads="1"/>
                </p:cNvSpPr>
                <p:nvPr/>
              </p:nvSpPr>
              <p:spPr bwMode="auto">
                <a:xfrm>
                  <a:off x="3167" y="2628"/>
                  <a:ext cx="101" cy="88"/>
                </a:xfrm>
                <a:prstGeom prst="ellipse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nl-NL" altLang="nl-NL"/>
                </a:p>
              </p:txBody>
            </p:sp>
            <p:sp>
              <p:nvSpPr>
                <p:cNvPr id="7183" name="Oval 32"/>
                <p:cNvSpPr>
                  <a:spLocks noChangeArrowheads="1"/>
                </p:cNvSpPr>
                <p:nvPr/>
              </p:nvSpPr>
              <p:spPr bwMode="auto">
                <a:xfrm>
                  <a:off x="3587" y="2631"/>
                  <a:ext cx="102" cy="88"/>
                </a:xfrm>
                <a:prstGeom prst="ellipse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nl-NL" altLang="nl-NL"/>
                </a:p>
              </p:txBody>
            </p:sp>
            <p:sp>
              <p:nvSpPr>
                <p:cNvPr id="7184" name="Oval 33"/>
                <p:cNvSpPr>
                  <a:spLocks noChangeArrowheads="1"/>
                </p:cNvSpPr>
                <p:nvPr/>
              </p:nvSpPr>
              <p:spPr bwMode="auto">
                <a:xfrm>
                  <a:off x="3378" y="2640"/>
                  <a:ext cx="102" cy="94"/>
                </a:xfrm>
                <a:prstGeom prst="ellipse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1pPr>
                  <a:lvl2pPr marL="742950" indent="-28575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r">
                    <a:spcBef>
                      <a:spcPct val="20000"/>
                    </a:spcBef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4000" b="1">
                      <a:solidFill>
                        <a:schemeClr val="bg2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nl-NL" altLang="nl-NL"/>
                </a:p>
              </p:txBody>
            </p:sp>
          </p:grpSp>
          <p:sp>
            <p:nvSpPr>
              <p:cNvPr id="7178" name="Oval 34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820" y="375"/>
                <a:ext cx="1411" cy="768"/>
              </a:xfrm>
              <a:prstGeom prst="ellipse">
                <a:avLst/>
              </a:prstGeom>
              <a:noFill/>
              <a:ln w="57150">
                <a:solidFill>
                  <a:srgbClr val="339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>
                  <a:spcBef>
                    <a:spcPct val="20000"/>
                  </a:spcBef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1pPr>
                <a:lvl2pPr marL="742950" indent="-285750" algn="r">
                  <a:spcBef>
                    <a:spcPct val="20000"/>
                  </a:spcBef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2pPr>
                <a:lvl3pPr marL="1143000" indent="-228600" algn="r">
                  <a:spcBef>
                    <a:spcPct val="20000"/>
                  </a:spcBef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3pPr>
                <a:lvl4pPr marL="1600200" indent="-228600" algn="r">
                  <a:spcBef>
                    <a:spcPct val="20000"/>
                  </a:spcBef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4pPr>
                <a:lvl5pPr marL="2057400" indent="-228600" algn="r">
                  <a:spcBef>
                    <a:spcPct val="20000"/>
                  </a:spcBef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4000" b="1">
                    <a:solidFill>
                      <a:schemeClr val="bg2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nl-NL" altLang="nl-NL"/>
              </a:p>
            </p:txBody>
          </p:sp>
        </p:grpSp>
      </p:grp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skau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 advAuto="0"/>
      <p:bldP spid="26645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7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9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24384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1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2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3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4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5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6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44047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8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49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0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1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2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3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4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5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6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7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8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59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0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1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44062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3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4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5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6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7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8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69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0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1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2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3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4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5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6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7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8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79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80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2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3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508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508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508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508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508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5071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Lymfebanen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5079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sz="3600" smtClean="0"/>
              <a:t>De eerste vorm van metastasering (uitzaaiing) loopt via de?</a:t>
            </a:r>
          </a:p>
        </p:txBody>
      </p:sp>
      <p:sp>
        <p:nvSpPr>
          <p:cNvPr id="45080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300">
                <a:solidFill>
                  <a:srgbClr val="FFCC00"/>
                </a:solidFill>
              </a:rPr>
              <a:t>Bloedbaan</a:t>
            </a:r>
            <a:endParaRPr lang="en-US" altLang="nl-NL" sz="2300">
              <a:solidFill>
                <a:schemeClr val="tx2"/>
              </a:solidFill>
            </a:endParaRPr>
          </a:p>
        </p:txBody>
      </p:sp>
      <p:sp>
        <p:nvSpPr>
          <p:cNvPr id="45081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Hormoonstelsel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5082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Maag-darmstelsel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506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4506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4506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4506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4506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4506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4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507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4507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507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507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507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507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507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4507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1" grpId="0" animBg="1" autoUpdateAnimBg="0"/>
      <p:bldP spid="45079" grpId="0" build="p" autoUpdateAnimBg="0" advAuto="1000"/>
      <p:bldP spid="45080" grpId="0" animBg="1" autoUpdateAnimBg="0"/>
      <p:bldP spid="45081" grpId="0" animBg="1" autoUpdateAnimBg="0"/>
      <p:bldP spid="45082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7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2403475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9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0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2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3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4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46095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6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7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8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99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0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1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2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3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5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6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7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8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09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46110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1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2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3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4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5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6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7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8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19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0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1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2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3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4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5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6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7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128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30" name="Tekstvak 1"/>
          <p:cNvSpPr txBox="1">
            <a:spLocks noChangeArrowheads="1"/>
          </p:cNvSpPr>
          <p:nvPr/>
        </p:nvSpPr>
        <p:spPr bwMode="auto">
          <a:xfrm>
            <a:off x="1658938" y="414338"/>
            <a:ext cx="5448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>
                <a:solidFill>
                  <a:srgbClr val="FF0000"/>
                </a:solidFill>
              </a:rPr>
              <a:t>125 duizend……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47129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7130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7131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7132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7133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7134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7135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5071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Botten en hersenen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5079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sz="3600" smtClean="0"/>
              <a:t>Een longtumor zaait vaak als eerste uit naar…?</a:t>
            </a:r>
          </a:p>
        </p:txBody>
      </p:sp>
      <p:sp>
        <p:nvSpPr>
          <p:cNvPr id="45080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300">
                <a:solidFill>
                  <a:srgbClr val="FFCC00"/>
                </a:solidFill>
              </a:rPr>
              <a:t>Lymfe en lever</a:t>
            </a:r>
            <a:endParaRPr lang="en-US" altLang="nl-NL" sz="2300">
              <a:solidFill>
                <a:schemeClr val="tx2"/>
              </a:solidFill>
            </a:endParaRPr>
          </a:p>
        </p:txBody>
      </p:sp>
      <p:sp>
        <p:nvSpPr>
          <p:cNvPr id="45081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Darmen en hersenen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5082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Darmen en lever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7112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47113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47114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47115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47116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47117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47127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128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7118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47119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47121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7122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7123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7124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7125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7126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47120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1" grpId="0" animBg="1" autoUpdateAnimBg="0"/>
      <p:bldP spid="45079" grpId="0" build="p" autoUpdateAnimBg="0" advAuto="1000"/>
      <p:bldP spid="45080" grpId="0" animBg="1" autoUpdateAnimBg="0"/>
      <p:bldP spid="45081" grpId="0" animBg="1" autoUpdateAnimBg="0"/>
      <p:bldP spid="45082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48153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8154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8155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8156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8157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8158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48159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097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Virulentie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sz="3600" smtClean="0"/>
              <a:t>Hoe heet de tijd tussen besmetting en uitbraak van de ziekteverschijnselen?</a:t>
            </a:r>
          </a:p>
        </p:txBody>
      </p:sp>
      <p:sp>
        <p:nvSpPr>
          <p:cNvPr id="40984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Prevalentie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Adolecentie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6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Incubatietijd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8136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48137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48138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48139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48140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48141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48151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8152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8142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48143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48145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8146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8147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48148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8149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48150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48144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 autoUpdateAnimBg="0"/>
      <p:bldP spid="40983" grpId="0" build="p" autoUpdateAnimBg="0" advAuto="1000"/>
      <p:bldP spid="40984" grpId="0" animBg="1" autoUpdateAnimBg="0"/>
      <p:bldP spid="40985" grpId="0" animBg="1" autoUpdateAnimBg="0"/>
      <p:bldP spid="40986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2290763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2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3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4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5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6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49167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8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9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0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1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2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3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4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5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6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7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8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9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0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1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49182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3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4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5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6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7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8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89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0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1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2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3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4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5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6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7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8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99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00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202" name="Tekstvak 1"/>
          <p:cNvSpPr txBox="1">
            <a:spLocks noChangeArrowheads="1"/>
          </p:cNvSpPr>
          <p:nvPr/>
        </p:nvSpPr>
        <p:spPr bwMode="auto">
          <a:xfrm>
            <a:off x="1433513" y="339725"/>
            <a:ext cx="6381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>
                <a:solidFill>
                  <a:srgbClr val="FF0000"/>
                </a:solidFill>
              </a:rPr>
              <a:t>Kwartmiljoenvraag…..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50201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0202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020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020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020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020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020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097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1300" y="4569441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Nier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nl-NL" sz="3600" dirty="0" err="1" smtClean="0"/>
              <a:t>Waar</a:t>
            </a:r>
            <a:r>
              <a:rPr lang="en-US" altLang="nl-NL" sz="3600" dirty="0" smtClean="0"/>
              <a:t> </a:t>
            </a:r>
            <a:r>
              <a:rPr lang="en-US" altLang="nl-NL" sz="3600" dirty="0" err="1" smtClean="0"/>
              <a:t>staat</a:t>
            </a:r>
            <a:r>
              <a:rPr lang="en-US" altLang="nl-NL" sz="3600" dirty="0" smtClean="0"/>
              <a:t> de letter N </a:t>
            </a:r>
            <a:r>
              <a:rPr lang="en-US" altLang="nl-NL" sz="3600" dirty="0" err="1" smtClean="0"/>
              <a:t>voor</a:t>
            </a:r>
            <a:r>
              <a:rPr lang="en-US" altLang="nl-NL" sz="3600" dirty="0" smtClean="0"/>
              <a:t> in de </a:t>
            </a:r>
            <a:r>
              <a:rPr lang="en-US" altLang="nl-NL" sz="3600" dirty="0" err="1" smtClean="0"/>
              <a:t>afkorting</a:t>
            </a:r>
            <a:r>
              <a:rPr lang="en-US" altLang="nl-NL" sz="3600" dirty="0" smtClean="0"/>
              <a:t> TNM?</a:t>
            </a:r>
            <a:endParaRPr lang="en-US" altLang="nl-NL" sz="3600" dirty="0" smtClean="0"/>
          </a:p>
        </p:txBody>
      </p:sp>
      <p:sp>
        <p:nvSpPr>
          <p:cNvPr id="40984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chemeClr val="tx2"/>
                </a:solidFill>
              </a:rPr>
              <a:t>naevus</a:t>
            </a:r>
            <a:endParaRPr lang="en-US" altLang="nl-NL" sz="2400" dirty="0">
              <a:solidFill>
                <a:schemeClr val="tx2"/>
              </a:solidFill>
            </a:endParaRPr>
          </a:p>
        </p:txBody>
      </p:sp>
      <p:sp>
        <p:nvSpPr>
          <p:cNvPr id="4098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Name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0986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Node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5018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5018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5018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5018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5018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5018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50199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0200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5019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50191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5019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019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019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019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019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019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5019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 autoUpdateAnimBg="0"/>
      <p:bldP spid="40983" grpId="0" build="p" autoUpdateAnimBg="0" advAuto="1000"/>
      <p:bldP spid="40984" grpId="0" animBg="1" autoUpdateAnimBg="0"/>
      <p:bldP spid="40985" grpId="0" animBg="1" autoUpdateAnimBg="0"/>
      <p:bldP spid="40986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51225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1226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227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228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1229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1230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1231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097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Consistentie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sz="3600" smtClean="0"/>
              <a:t>Hoe noemt men het ongevoelig zijn voor een bepaald sort geneesmiddel?</a:t>
            </a:r>
          </a:p>
        </p:txBody>
      </p:sp>
      <p:sp>
        <p:nvSpPr>
          <p:cNvPr id="40984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Congruentie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Componentie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6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Resistentie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51208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51209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51210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51211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51212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51213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51223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224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51214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51215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51217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1218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1219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1220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1221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1222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51216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 autoUpdateAnimBg="0"/>
      <p:bldP spid="40983" grpId="0" build="p" autoUpdateAnimBg="0" advAuto="1000"/>
      <p:bldP spid="40984" grpId="0" animBg="1" autoUpdateAnimBg="0"/>
      <p:bldP spid="40985" grpId="0" animBg="1" autoUpdateAnimBg="0"/>
      <p:bldP spid="40986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3536950" y="1158875"/>
            <a:ext cx="2482850" cy="469265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2328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9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2328863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0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1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2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3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4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5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6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7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8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52239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0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1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2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3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4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5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6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7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8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49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0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1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2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3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52254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5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6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7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8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59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0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1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2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3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4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5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6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7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8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9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70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71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72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74" name="Tekstvak 1"/>
          <p:cNvSpPr txBox="1">
            <a:spLocks noChangeArrowheads="1"/>
          </p:cNvSpPr>
          <p:nvPr/>
        </p:nvSpPr>
        <p:spPr bwMode="auto">
          <a:xfrm>
            <a:off x="1112838" y="471488"/>
            <a:ext cx="6192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>
                <a:solidFill>
                  <a:srgbClr val="FF0000"/>
                </a:solidFill>
              </a:rPr>
              <a:t>Half miljoenvraag</a:t>
            </a:r>
            <a:r>
              <a:rPr lang="nl-NL" altLang="nl-NL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53273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3274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3275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3276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3277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3278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3279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097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chemeClr val="tx2"/>
                </a:solidFill>
              </a:rPr>
              <a:t>Rode bloedcellen</a:t>
            </a: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14363" y="1022350"/>
            <a:ext cx="7772400" cy="1143000"/>
          </a:xfrm>
        </p:spPr>
        <p:txBody>
          <a:bodyPr/>
          <a:lstStyle/>
          <a:p>
            <a:pPr algn="ctr"/>
            <a:r>
              <a:rPr lang="en-US" altLang="nl-NL" sz="3600" smtClean="0"/>
              <a:t>De dode resten van welke cellen zitten onder andere in pus?</a:t>
            </a:r>
          </a:p>
        </p:txBody>
      </p:sp>
      <p:sp>
        <p:nvSpPr>
          <p:cNvPr id="40984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Bloedplaatjes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Rode en witte bloedcellen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40986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>
                <a:solidFill>
                  <a:srgbClr val="FFCC00"/>
                </a:solidFill>
              </a:rPr>
              <a:t>Witte bloedcellen</a:t>
            </a:r>
            <a:endParaRPr lang="en-US" altLang="nl-NL">
              <a:solidFill>
                <a:schemeClr val="tx2"/>
              </a:solidFill>
            </a:endParaRPr>
          </a:p>
        </p:txBody>
      </p:sp>
      <p:sp>
        <p:nvSpPr>
          <p:cNvPr id="53256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53257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53258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53259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53260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53261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53271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3272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53262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53263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53265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3266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3267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3268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3269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3270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53264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 autoUpdateAnimBg="0"/>
      <p:bldP spid="40983" grpId="0" build="p" autoUpdateAnimBg="0" advAuto="1000"/>
      <p:bldP spid="40984" grpId="0" animBg="1" autoUpdateAnimBg="0"/>
      <p:bldP spid="40985" grpId="0" animBg="1" autoUpdateAnimBg="0"/>
      <p:bldP spid="4098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en-US" altLang="nl-NL" sz="4800" smtClean="0"/>
              <a:t>Fifty - Fifty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010400" cy="2590800"/>
          </a:xfrm>
        </p:spPr>
        <p:txBody>
          <a:bodyPr/>
          <a:lstStyle/>
          <a:p>
            <a:pPr algn="l"/>
            <a:r>
              <a:rPr lang="en-US" altLang="nl-NL" sz="3200" smtClean="0"/>
              <a:t>Vraag de docent 2 foute antwoorden weg te strepen.</a:t>
            </a:r>
          </a:p>
        </p:txBody>
      </p:sp>
      <p:sp>
        <p:nvSpPr>
          <p:cNvPr id="8196" name="Line 16"/>
          <p:cNvSpPr>
            <a:spLocks noChangeShapeType="1"/>
          </p:cNvSpPr>
          <p:nvPr/>
        </p:nvSpPr>
        <p:spPr bwMode="auto">
          <a:xfrm>
            <a:off x="838200" y="1752600"/>
            <a:ext cx="76200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8197" name="Oval 15">
            <a:hlinkClick r:id="" action="ppaction://hlinkshowjump?jump=nextslide" highlightClick="1">
              <a:snd r:embed="rId2" name="WHOOSH.WAV"/>
            </a:hlinkClick>
          </p:cNvPr>
          <p:cNvSpPr>
            <a:spLocks noChangeArrowheads="1"/>
          </p:cNvSpPr>
          <p:nvPr/>
        </p:nvSpPr>
        <p:spPr bwMode="auto">
          <a:xfrm>
            <a:off x="5638800" y="501650"/>
            <a:ext cx="2590800" cy="1371600"/>
          </a:xfrm>
          <a:prstGeom prst="ellipse">
            <a:avLst/>
          </a:prstGeom>
          <a:solidFill>
            <a:schemeClr val="bg2"/>
          </a:solidFill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5400">
                <a:solidFill>
                  <a:schemeClr val="tx1"/>
                </a:solidFill>
              </a:rPr>
              <a:t>50/50</a:t>
            </a:r>
          </a:p>
        </p:txBody>
      </p:sp>
      <p:sp>
        <p:nvSpPr>
          <p:cNvPr id="29713" name="Rectangle 17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5257800" y="5715000"/>
            <a:ext cx="3441700" cy="892175"/>
          </a:xfrm>
          <a:prstGeom prst="rect">
            <a:avLst/>
          </a:prstGeom>
          <a:solidFill>
            <a:schemeClr val="bg2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Return to the Question</a:t>
            </a: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 advAuto="0"/>
      <p:bldP spid="29713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225425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8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9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0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1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2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3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4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5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6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54287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8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9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0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1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2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3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4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5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6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7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8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9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0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1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54302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3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4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5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6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7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8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09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0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1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2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3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4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5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6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7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8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19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320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266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9EEF8D59-DC90-46A7-BDE1-11F029F35517}"/>
              </a:ext>
            </a:extLst>
          </p:cNvPr>
          <p:cNvSpPr txBox="1"/>
          <p:nvPr/>
        </p:nvSpPr>
        <p:spPr>
          <a:xfrm>
            <a:off x="1338606" y="416194"/>
            <a:ext cx="612742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nl-NL" dirty="0">
                <a:highlight>
                  <a:srgbClr val="FF0000"/>
                </a:highlight>
              </a:rPr>
              <a:t>Miljoenvraag………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66"/>
                </p:tgtEl>
              </p:cMediaNode>
            </p:audio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66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55321" name="Rectangle 67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5322" name="Line 68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5323" name="Line 69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5324" name="AutoShape 70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5325" name="AutoShape 71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5326" name="AutoShape 7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55327" name="AutoShape 7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40975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chemeClr val="tx2"/>
                </a:solidFill>
              </a:rPr>
              <a:t>Calor</a:t>
            </a:r>
            <a:endParaRPr lang="en-US" altLang="nl-NL" sz="2400" dirty="0">
              <a:solidFill>
                <a:schemeClr val="tx2"/>
              </a:solidFill>
            </a:endParaRPr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title" sz="quarter"/>
          </p:nvPr>
        </p:nvSpPr>
        <p:spPr>
          <a:xfrm>
            <a:off x="614363" y="161365"/>
            <a:ext cx="7772400" cy="3126347"/>
          </a:xfrm>
        </p:spPr>
        <p:txBody>
          <a:bodyPr/>
          <a:lstStyle/>
          <a:p>
            <a:pPr algn="ctr"/>
            <a:r>
              <a:rPr lang="en-US" altLang="nl-NL" sz="3600" dirty="0" smtClean="0"/>
              <a:t>Hoe </a:t>
            </a:r>
            <a:r>
              <a:rPr lang="en-US" altLang="nl-NL" sz="3600" dirty="0" err="1" smtClean="0"/>
              <a:t>noemt</a:t>
            </a:r>
            <a:r>
              <a:rPr lang="en-US" altLang="nl-NL" sz="3600" dirty="0" smtClean="0"/>
              <a:t> men het </a:t>
            </a:r>
            <a:r>
              <a:rPr lang="en-US" altLang="nl-NL" sz="3600" dirty="0" err="1" smtClean="0"/>
              <a:t>symptoom</a:t>
            </a:r>
            <a:r>
              <a:rPr lang="en-US" altLang="nl-NL" sz="3600" dirty="0" smtClean="0"/>
              <a:t> van </a:t>
            </a:r>
            <a:r>
              <a:rPr lang="en-US" altLang="nl-NL" sz="3600" dirty="0" err="1" smtClean="0"/>
              <a:t>ontsteking</a:t>
            </a:r>
            <a:r>
              <a:rPr lang="en-US" altLang="nl-NL" sz="3600" dirty="0" smtClean="0"/>
              <a:t> wat </a:t>
            </a:r>
            <a:r>
              <a:rPr lang="en-US" altLang="nl-NL" sz="3600" dirty="0" err="1" smtClean="0"/>
              <a:t>zich</a:t>
            </a:r>
            <a:r>
              <a:rPr lang="en-US" altLang="nl-NL" sz="3600" dirty="0" smtClean="0"/>
              <a:t> </a:t>
            </a:r>
            <a:r>
              <a:rPr lang="en-US" altLang="nl-NL" sz="3600" dirty="0" err="1" smtClean="0"/>
              <a:t>uit</a:t>
            </a:r>
            <a:r>
              <a:rPr lang="en-US" altLang="nl-NL" sz="3600" dirty="0" smtClean="0"/>
              <a:t> in </a:t>
            </a:r>
            <a:r>
              <a:rPr lang="en-US" altLang="nl-NL" sz="3600" dirty="0" err="1" smtClean="0"/>
              <a:t>functieverlies</a:t>
            </a:r>
            <a:r>
              <a:rPr lang="en-US" altLang="nl-NL" sz="3600" dirty="0" smtClean="0"/>
              <a:t>?</a:t>
            </a:r>
            <a:endParaRPr lang="en-US" altLang="nl-NL" sz="3600" dirty="0" smtClean="0"/>
          </a:p>
        </p:txBody>
      </p:sp>
      <p:sp>
        <p:nvSpPr>
          <p:cNvPr id="40984" name="AutoShape 2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075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smtClean="0">
                <a:solidFill>
                  <a:srgbClr val="FFCC00"/>
                </a:solidFill>
              </a:rPr>
              <a:t>Rubor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0985" name="AutoShape 2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Dolor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40986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Functio</a:t>
            </a:r>
            <a:r>
              <a:rPr lang="en-US" altLang="nl-NL" sz="2400" dirty="0" smtClean="0">
                <a:solidFill>
                  <a:srgbClr val="FFCC00"/>
                </a:solidFill>
              </a:rPr>
              <a:t> </a:t>
            </a:r>
            <a:r>
              <a:rPr lang="en-US" altLang="nl-NL" sz="2400" dirty="0" err="1" smtClean="0">
                <a:solidFill>
                  <a:srgbClr val="FFCC00"/>
                </a:solidFill>
              </a:rPr>
              <a:t>laesa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55304" name="Text Box 34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55305" name="Text Box 35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55306" name="Text Box 36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55307" name="Text Box 37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sp>
        <p:nvSpPr>
          <p:cNvPr id="55308" name="Oval 5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55309" name="Group 54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55319" name="Picture 5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320" name="Freeform 56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55310" name="Oval 5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grpSp>
        <p:nvGrpSpPr>
          <p:cNvPr id="55311" name="Group 58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55313" name="AutoShape 59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5314" name="AutoShape 60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5315" name="AutoShape 61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55316" name="Oval 62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5317" name="Oval 63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55318" name="Oval 64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55312" name="Oval 6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 autoUpdateAnimBg="0"/>
      <p:bldP spid="40983" grpId="0" build="p" autoUpdateAnimBg="0" advAuto="1000"/>
      <p:bldP spid="40984" grpId="0" animBg="1" autoUpdateAnimBg="0"/>
      <p:bldP spid="40985" grpId="0" animBg="1" autoUpdateAnimBg="0"/>
      <p:bldP spid="4098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nl-NL" smtClean="0"/>
              <a:t>Correct</a:t>
            </a:r>
          </a:p>
        </p:txBody>
      </p: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0" y="247650"/>
            <a:ext cx="9144000" cy="6362700"/>
            <a:chOff x="0" y="926"/>
            <a:chExt cx="5760" cy="2194"/>
          </a:xfrm>
        </p:grpSpPr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0" y="926"/>
              <a:ext cx="5760" cy="2194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 flipH="1">
              <a:off x="0" y="2035"/>
              <a:ext cx="5760" cy="1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9220" name="AutoShape 8"/>
          <p:cNvSpPr>
            <a:spLocks noChangeArrowheads="1"/>
          </p:cNvSpPr>
          <p:nvPr/>
        </p:nvSpPr>
        <p:spPr bwMode="auto">
          <a:xfrm>
            <a:off x="609600" y="2438400"/>
            <a:ext cx="8102600" cy="2049463"/>
          </a:xfrm>
          <a:prstGeom prst="flowChartPreparation">
            <a:avLst/>
          </a:prstGeom>
          <a:solidFill>
            <a:srgbClr val="00CC00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7200"/>
              <a:t>Correct!</a:t>
            </a:r>
            <a:endParaRPr lang="en-US" altLang="nl-NL" sz="7200" b="0">
              <a:latin typeface="Times New Roman" panose="02020603050405020304" pitchFamily="18" charset="0"/>
            </a:endParaRPr>
          </a:p>
        </p:txBody>
      </p:sp>
      <p:sp>
        <p:nvSpPr>
          <p:cNvPr id="9221" name="Rectangl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48000" y="5505450"/>
            <a:ext cx="3200400" cy="892175"/>
          </a:xfrm>
          <a:prstGeom prst="rect">
            <a:avLst/>
          </a:prstGeom>
          <a:solidFill>
            <a:schemeClr val="bg2"/>
          </a:solidFill>
          <a:ln w="5715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3200">
                <a:solidFill>
                  <a:srgbClr val="00CC00"/>
                </a:solidFill>
              </a:rPr>
              <a:t>Proceed to Next Question</a:t>
            </a:r>
          </a:p>
        </p:txBody>
      </p:sp>
      <p:sp>
        <p:nvSpPr>
          <p:cNvPr id="9222" name="Tekstvak 1"/>
          <p:cNvSpPr txBox="1">
            <a:spLocks noChangeArrowheads="1"/>
          </p:cNvSpPr>
          <p:nvPr/>
        </p:nvSpPr>
        <p:spPr bwMode="auto">
          <a:xfrm>
            <a:off x="1847850" y="830263"/>
            <a:ext cx="5684838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/>
              <a:t>Heb je de vraag goed?</a:t>
            </a:r>
          </a:p>
        </p:txBody>
      </p:sp>
    </p:spTree>
  </p:cSld>
  <p:clrMapOvr>
    <a:masterClrMapping/>
  </p:clrMapOvr>
  <p:transition spd="slow" advClick="0">
    <p:dissolve/>
    <p:sndAc>
      <p:stSnd>
        <p:snd r:embed="rId2" name="TAD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nl-NL" smtClean="0"/>
              <a:t>Incorrect</a:t>
            </a:r>
          </a:p>
        </p:txBody>
      </p:sp>
      <p:grpSp>
        <p:nvGrpSpPr>
          <p:cNvPr id="10243" name="Group 2"/>
          <p:cNvGrpSpPr>
            <a:grpSpLocks/>
          </p:cNvGrpSpPr>
          <p:nvPr/>
        </p:nvGrpSpPr>
        <p:grpSpPr bwMode="auto">
          <a:xfrm>
            <a:off x="0" y="228600"/>
            <a:ext cx="9144000" cy="6381750"/>
            <a:chOff x="0" y="926"/>
            <a:chExt cx="5760" cy="2194"/>
          </a:xfrm>
        </p:grpSpPr>
        <p:sp>
          <p:nvSpPr>
            <p:cNvPr id="10247" name="Rectangle 3"/>
            <p:cNvSpPr>
              <a:spLocks noChangeArrowheads="1"/>
            </p:cNvSpPr>
            <p:nvPr/>
          </p:nvSpPr>
          <p:spPr bwMode="auto">
            <a:xfrm>
              <a:off x="0" y="926"/>
              <a:ext cx="5760" cy="2194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0248" name="Line 4"/>
            <p:cNvSpPr>
              <a:spLocks noChangeShapeType="1"/>
            </p:cNvSpPr>
            <p:nvPr/>
          </p:nvSpPr>
          <p:spPr bwMode="auto">
            <a:xfrm flipH="1">
              <a:off x="0" y="2035"/>
              <a:ext cx="5760" cy="1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0244" name="AutoShape 5"/>
          <p:cNvSpPr>
            <a:spLocks noChangeArrowheads="1"/>
          </p:cNvSpPr>
          <p:nvPr/>
        </p:nvSpPr>
        <p:spPr bwMode="auto">
          <a:xfrm>
            <a:off x="609600" y="2438400"/>
            <a:ext cx="8102600" cy="2049463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6000"/>
              <a:t>Sorry, That’s Incorrect</a:t>
            </a:r>
          </a:p>
        </p:txBody>
      </p:sp>
      <p:sp>
        <p:nvSpPr>
          <p:cNvPr id="10245" name="Rectangle 9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3048000" y="5524500"/>
            <a:ext cx="3441700" cy="892175"/>
          </a:xfrm>
          <a:prstGeom prst="rect">
            <a:avLst/>
          </a:prstGeom>
          <a:solidFill>
            <a:schemeClr val="bg2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3200">
                <a:solidFill>
                  <a:srgbClr val="FFCC00"/>
                </a:solidFill>
              </a:rPr>
              <a:t>Return to the Question</a:t>
            </a:r>
          </a:p>
        </p:txBody>
      </p:sp>
      <p:sp>
        <p:nvSpPr>
          <p:cNvPr id="10246" name="Tekstvak 1"/>
          <p:cNvSpPr txBox="1">
            <a:spLocks noChangeArrowheads="1"/>
          </p:cNvSpPr>
          <p:nvPr/>
        </p:nvSpPr>
        <p:spPr bwMode="auto">
          <a:xfrm>
            <a:off x="2073275" y="801688"/>
            <a:ext cx="5335588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/>
              <a:t>Verkeerde antwoord?</a:t>
            </a:r>
          </a:p>
        </p:txBody>
      </p:sp>
    </p:spTree>
  </p:cSld>
  <p:clrMapOvr>
    <a:masterClrMapping/>
  </p:clrMapOvr>
  <p:transition spd="slow" advClick="0">
    <p:dissolve/>
    <p:sndAc>
      <p:stSnd>
        <p:snd r:embed="rId2" name="alarm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3571875" y="54864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15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10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9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8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7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6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4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0" name="Text Box 15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3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1" name="Text Box 16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2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2" name="Text Box 17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1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3" name="Text Box 18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 Million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4" name="Text Box 19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5" name="Text Box 20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$250,000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6" name="Text Box 21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$125,000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7" name="Text Box 22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$64,000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8" name="Text Box 23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$32,000</a:t>
            </a:r>
            <a:endParaRPr lang="en-US" altLang="nl-NL" sz="2400" b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9" name="Text Box 24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$16,000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0" name="Text Box 25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$8,000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1" name="Text Box 26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$4,000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2" name="Text Box 27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$2,000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3" name="Text Box 28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FFFF"/>
                </a:solidFill>
              </a:rPr>
              <a:t>$1,000</a:t>
            </a:r>
          </a:p>
        </p:txBody>
      </p:sp>
      <p:sp>
        <p:nvSpPr>
          <p:cNvPr id="11294" name="Text Box 29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$500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5" name="Text Box 30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$300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6" name="Text Box 31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$200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7" name="Text Box 32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nl-NL" sz="2400" b="0">
                <a:solidFill>
                  <a:srgbClr val="FFCC00"/>
                </a:solidFill>
              </a:rPr>
              <a:t>$100</a:t>
            </a:r>
            <a:endParaRPr lang="en-US" altLang="nl-NL" sz="2400" b="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8" name="Oval 33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99" name="Oval 34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0" name="Oval 35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1" name="Oval 36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2" name="Oval 37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3" name="Oval 38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4" name="Oval 39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5" name="Oval 40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6" name="Oval 41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7" name="Oval 42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8" name="Oval 43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09" name="Oval 44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10" name="Oval 45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11" name="Oval 46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12" name="Oval 47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194" name="Value of Next Question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14" name="Tekstvak 1"/>
          <p:cNvSpPr txBox="1">
            <a:spLocks noChangeArrowheads="1"/>
          </p:cNvSpPr>
          <p:nvPr/>
        </p:nvSpPr>
        <p:spPr bwMode="auto">
          <a:xfrm>
            <a:off x="546100" y="403225"/>
            <a:ext cx="7712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2400"/>
              <a:t>LATEN WE BEGINNEN BIJ DE EERSTE VRAAG</a:t>
            </a:r>
          </a:p>
        </p:txBody>
      </p:sp>
      <p:sp>
        <p:nvSpPr>
          <p:cNvPr id="11315" name="Pijl: rechts 2"/>
          <p:cNvSpPr>
            <a:spLocks noChangeArrowheads="1"/>
          </p:cNvSpPr>
          <p:nvPr/>
        </p:nvSpPr>
        <p:spPr bwMode="auto">
          <a:xfrm>
            <a:off x="2336800" y="4146550"/>
            <a:ext cx="977900" cy="485775"/>
          </a:xfrm>
          <a:prstGeom prst="rightArrow">
            <a:avLst>
              <a:gd name="adj1" fmla="val 50000"/>
              <a:gd name="adj2" fmla="val 4986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16" name="Pijl: rechts 51"/>
          <p:cNvSpPr>
            <a:spLocks noChangeArrowheads="1"/>
          </p:cNvSpPr>
          <p:nvPr/>
        </p:nvSpPr>
        <p:spPr bwMode="auto">
          <a:xfrm>
            <a:off x="2260600" y="2667000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17" name="Pijl: rechts 52"/>
          <p:cNvSpPr>
            <a:spLocks noChangeArrowheads="1"/>
          </p:cNvSpPr>
          <p:nvPr/>
        </p:nvSpPr>
        <p:spPr bwMode="auto">
          <a:xfrm>
            <a:off x="2268538" y="1476375"/>
            <a:ext cx="979487" cy="484188"/>
          </a:xfrm>
          <a:prstGeom prst="right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endParaRPr lang="nl-NL" altLang="nl-NL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9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78"/>
          <p:cNvGrpSpPr>
            <a:grpSpLocks/>
          </p:cNvGrpSpPr>
          <p:nvPr/>
        </p:nvGrpSpPr>
        <p:grpSpPr bwMode="auto">
          <a:xfrm>
            <a:off x="0" y="3500438"/>
            <a:ext cx="9144000" cy="3128962"/>
            <a:chOff x="0" y="2349"/>
            <a:chExt cx="5760" cy="1971"/>
          </a:xfrm>
        </p:grpSpPr>
        <p:sp>
          <p:nvSpPr>
            <p:cNvPr id="12314" name="Rectangle 79"/>
            <p:cNvSpPr>
              <a:spLocks noChangeArrowheads="1"/>
            </p:cNvSpPr>
            <p:nvPr/>
          </p:nvSpPr>
          <p:spPr bwMode="auto">
            <a:xfrm>
              <a:off x="0" y="2349"/>
              <a:ext cx="5760" cy="197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292929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2315" name="Line 80"/>
            <p:cNvSpPr>
              <a:spLocks noChangeShapeType="1"/>
            </p:cNvSpPr>
            <p:nvPr/>
          </p:nvSpPr>
          <p:spPr bwMode="auto">
            <a:xfrm>
              <a:off x="0" y="331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16" name="Line 81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2317" name="AutoShape 82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47" y="3023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2318" name="AutoShape 83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3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NL" altLang="nl-NL" sz="2400" dirty="0" smtClean="0">
                  <a:solidFill>
                    <a:schemeClr val="tx2"/>
                  </a:solidFill>
                </a:rPr>
                <a:t>verwijding</a:t>
              </a:r>
              <a:endParaRPr lang="nl-NL" altLang="nl-NL" sz="2400" dirty="0">
                <a:solidFill>
                  <a:schemeClr val="tx2"/>
                </a:solidFill>
              </a:endParaRPr>
            </a:p>
          </p:txBody>
        </p:sp>
        <p:sp>
          <p:nvSpPr>
            <p:cNvPr id="12319" name="AutoShape 84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48" y="3690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  <p:sp>
          <p:nvSpPr>
            <p:cNvPr id="12320" name="AutoShape 85">
              <a:hlinkClick r:id="rId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956" y="3022"/>
              <a:ext cx="2688" cy="576"/>
            </a:xfrm>
            <a:prstGeom prst="flowChartPreparation">
              <a:avLst/>
            </a:prstGeom>
            <a:solidFill>
              <a:schemeClr val="bg1"/>
            </a:solidFill>
            <a:ln w="5715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2"/>
                </a:solidFill>
              </a:endParaRPr>
            </a:p>
          </p:txBody>
        </p:sp>
      </p:grpSp>
      <p:sp>
        <p:nvSpPr>
          <p:cNvPr id="20501" name="AutoShape 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363" y="4570413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Teruggang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Wat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bedoelt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 men met : </a:t>
            </a:r>
            <a:r>
              <a:rPr lang="en-US" altLang="nl-NL" dirty="0" err="1" smtClean="0">
                <a:solidFill>
                  <a:srgbClr val="FF0000"/>
                </a:solidFill>
                <a:latin typeface="Eras Medium ITC" panose="020B0602030504020804" pitchFamily="34" charset="0"/>
              </a:rPr>
              <a:t>Degeneratie</a:t>
            </a:r>
            <a:r>
              <a:rPr lang="en-US" altLang="nl-NL" dirty="0" smtClean="0">
                <a:solidFill>
                  <a:srgbClr val="FF0000"/>
                </a:solidFill>
                <a:latin typeface="Eras Medium ITC" panose="020B0602030504020804" pitchFamily="34" charset="0"/>
              </a:rPr>
              <a:t>?</a:t>
            </a:r>
            <a:endParaRPr lang="en-US" altLang="nl-NL" dirty="0" smtClean="0">
              <a:solidFill>
                <a:srgbClr val="FF0000"/>
              </a:solidFill>
              <a:latin typeface="Eras Medium ITC" panose="020B0602030504020804" pitchFamily="34" charset="0"/>
            </a:endParaRPr>
          </a:p>
        </p:txBody>
      </p:sp>
      <p:sp>
        <p:nvSpPr>
          <p:cNvPr id="20525" name="AutoShape 4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9950" y="562927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smtClean="0">
                <a:solidFill>
                  <a:srgbClr val="FFCC00"/>
                </a:solidFill>
              </a:rPr>
              <a:t>somber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20526" name="AutoShape 4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92650" y="4568825"/>
            <a:ext cx="4267200" cy="914400"/>
          </a:xfrm>
          <a:prstGeom prst="flowChartPreparation">
            <a:avLst/>
          </a:prstGeom>
          <a:solidFill>
            <a:schemeClr val="bg1"/>
          </a:soli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400" dirty="0" err="1" smtClean="0">
                <a:solidFill>
                  <a:srgbClr val="FFCC00"/>
                </a:solidFill>
              </a:rPr>
              <a:t>vernauwing</a:t>
            </a:r>
            <a:endParaRPr lang="en-US" altLang="nl-NL" dirty="0">
              <a:solidFill>
                <a:schemeClr val="tx2"/>
              </a:solidFill>
            </a:endParaRPr>
          </a:p>
        </p:txBody>
      </p:sp>
      <p:sp>
        <p:nvSpPr>
          <p:cNvPr id="12296" name="Oval 1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chemeClr val="tx1"/>
                </a:solidFill>
              </a:rPr>
              <a:t>50/50</a:t>
            </a:r>
          </a:p>
        </p:txBody>
      </p:sp>
      <p:grpSp>
        <p:nvGrpSpPr>
          <p:cNvPr id="12297" name="Group 59"/>
          <p:cNvGrpSpPr>
            <a:grpSpLocks/>
          </p:cNvGrpSpPr>
          <p:nvPr/>
        </p:nvGrpSpPr>
        <p:grpSpPr bwMode="auto">
          <a:xfrm>
            <a:off x="1981200" y="3810000"/>
            <a:ext cx="666750" cy="635000"/>
            <a:chOff x="1065" y="2492"/>
            <a:chExt cx="420" cy="400"/>
          </a:xfrm>
        </p:grpSpPr>
        <p:pic>
          <p:nvPicPr>
            <p:cNvPr id="12312" name="Picture 1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00" y="2496"/>
              <a:ext cx="285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313" name="Freeform 57"/>
            <p:cNvSpPr>
              <a:spLocks/>
            </p:cNvSpPr>
            <p:nvPr/>
          </p:nvSpPr>
          <p:spPr bwMode="auto">
            <a:xfrm rot="2869560" flipH="1" flipV="1">
              <a:off x="889" y="2668"/>
              <a:ext cx="400" cy="47"/>
            </a:xfrm>
            <a:custGeom>
              <a:avLst/>
              <a:gdLst>
                <a:gd name="T0" fmla="*/ 0 w 3264"/>
                <a:gd name="T1" fmla="*/ 47 h 336"/>
                <a:gd name="T2" fmla="*/ 35 w 3264"/>
                <a:gd name="T3" fmla="*/ 0 h 336"/>
                <a:gd name="T4" fmla="*/ 71 w 3264"/>
                <a:gd name="T5" fmla="*/ 47 h 336"/>
                <a:gd name="T6" fmla="*/ 106 w 3264"/>
                <a:gd name="T7" fmla="*/ 0 h 336"/>
                <a:gd name="T8" fmla="*/ 135 w 3264"/>
                <a:gd name="T9" fmla="*/ 47 h 336"/>
                <a:gd name="T10" fmla="*/ 171 w 3264"/>
                <a:gd name="T11" fmla="*/ 0 h 336"/>
                <a:gd name="T12" fmla="*/ 200 w 3264"/>
                <a:gd name="T13" fmla="*/ 47 h 336"/>
                <a:gd name="T14" fmla="*/ 235 w 3264"/>
                <a:gd name="T15" fmla="*/ 0 h 336"/>
                <a:gd name="T16" fmla="*/ 265 w 3264"/>
                <a:gd name="T17" fmla="*/ 47 h 336"/>
                <a:gd name="T18" fmla="*/ 300 w 3264"/>
                <a:gd name="T19" fmla="*/ 0 h 336"/>
                <a:gd name="T20" fmla="*/ 335 w 3264"/>
                <a:gd name="T21" fmla="*/ 47 h 336"/>
                <a:gd name="T22" fmla="*/ 371 w 3264"/>
                <a:gd name="T23" fmla="*/ 0 h 336"/>
                <a:gd name="T24" fmla="*/ 400 w 3264"/>
                <a:gd name="T25" fmla="*/ 47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264" h="336">
                  <a:moveTo>
                    <a:pt x="0" y="336"/>
                  </a:moveTo>
                  <a:cubicBezTo>
                    <a:pt x="96" y="168"/>
                    <a:pt x="192" y="0"/>
                    <a:pt x="288" y="0"/>
                  </a:cubicBezTo>
                  <a:cubicBezTo>
                    <a:pt x="384" y="0"/>
                    <a:pt x="480" y="336"/>
                    <a:pt x="576" y="336"/>
                  </a:cubicBezTo>
                  <a:cubicBezTo>
                    <a:pt x="672" y="336"/>
                    <a:pt x="776" y="0"/>
                    <a:pt x="864" y="0"/>
                  </a:cubicBezTo>
                  <a:cubicBezTo>
                    <a:pt x="952" y="0"/>
                    <a:pt x="1016" y="336"/>
                    <a:pt x="1104" y="336"/>
                  </a:cubicBezTo>
                  <a:cubicBezTo>
                    <a:pt x="1192" y="336"/>
                    <a:pt x="1304" y="0"/>
                    <a:pt x="1392" y="0"/>
                  </a:cubicBezTo>
                  <a:cubicBezTo>
                    <a:pt x="1480" y="0"/>
                    <a:pt x="1544" y="336"/>
                    <a:pt x="1632" y="336"/>
                  </a:cubicBezTo>
                  <a:cubicBezTo>
                    <a:pt x="1720" y="336"/>
                    <a:pt x="1832" y="0"/>
                    <a:pt x="1920" y="0"/>
                  </a:cubicBezTo>
                  <a:cubicBezTo>
                    <a:pt x="2008" y="0"/>
                    <a:pt x="2072" y="336"/>
                    <a:pt x="2160" y="336"/>
                  </a:cubicBezTo>
                  <a:cubicBezTo>
                    <a:pt x="2248" y="336"/>
                    <a:pt x="2352" y="0"/>
                    <a:pt x="2448" y="0"/>
                  </a:cubicBezTo>
                  <a:cubicBezTo>
                    <a:pt x="2544" y="0"/>
                    <a:pt x="2640" y="336"/>
                    <a:pt x="2736" y="336"/>
                  </a:cubicBezTo>
                  <a:cubicBezTo>
                    <a:pt x="2832" y="336"/>
                    <a:pt x="2936" y="0"/>
                    <a:pt x="3024" y="0"/>
                  </a:cubicBezTo>
                  <a:cubicBezTo>
                    <a:pt x="3112" y="0"/>
                    <a:pt x="3188" y="168"/>
                    <a:pt x="3264" y="33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2298" name="Oval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0020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sp>
        <p:nvSpPr>
          <p:cNvPr id="12299" name="Text Box 60"/>
          <p:cNvSpPr txBox="1">
            <a:spLocks noChangeArrowheads="1"/>
          </p:cNvSpPr>
          <p:nvPr/>
        </p:nvSpPr>
        <p:spPr bwMode="auto">
          <a:xfrm>
            <a:off x="6096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A</a:t>
            </a:r>
            <a:endParaRPr lang="en-US" altLang="nl-NL" sz="2800"/>
          </a:p>
        </p:txBody>
      </p:sp>
      <p:sp>
        <p:nvSpPr>
          <p:cNvPr id="12300" name="Text Box 61"/>
          <p:cNvSpPr txBox="1">
            <a:spLocks noChangeArrowheads="1"/>
          </p:cNvSpPr>
          <p:nvPr/>
        </p:nvSpPr>
        <p:spPr bwMode="auto">
          <a:xfrm>
            <a:off x="6096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C</a:t>
            </a:r>
            <a:endParaRPr lang="en-US" altLang="nl-NL" sz="2800"/>
          </a:p>
        </p:txBody>
      </p:sp>
      <p:sp>
        <p:nvSpPr>
          <p:cNvPr id="12301" name="Text Box 62"/>
          <p:cNvSpPr txBox="1">
            <a:spLocks noChangeArrowheads="1"/>
          </p:cNvSpPr>
          <p:nvPr/>
        </p:nvSpPr>
        <p:spPr bwMode="auto">
          <a:xfrm>
            <a:off x="5105400" y="57912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D</a:t>
            </a:r>
            <a:endParaRPr lang="en-US" altLang="nl-NL" sz="2800"/>
          </a:p>
        </p:txBody>
      </p:sp>
      <p:sp>
        <p:nvSpPr>
          <p:cNvPr id="12302" name="Text Box 63"/>
          <p:cNvSpPr txBox="1">
            <a:spLocks noChangeArrowheads="1"/>
          </p:cNvSpPr>
          <p:nvPr/>
        </p:nvSpPr>
        <p:spPr bwMode="auto">
          <a:xfrm>
            <a:off x="5105400" y="4800600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33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nl-NL" sz="2800">
                <a:solidFill>
                  <a:srgbClr val="FFCC00"/>
                </a:solidFill>
              </a:rPr>
              <a:t>B</a:t>
            </a:r>
            <a:endParaRPr lang="en-US" altLang="nl-NL" sz="2800"/>
          </a:p>
        </p:txBody>
      </p:sp>
      <p:grpSp>
        <p:nvGrpSpPr>
          <p:cNvPr id="12303" name="Group 74"/>
          <p:cNvGrpSpPr>
            <a:grpSpLocks/>
          </p:cNvGrpSpPr>
          <p:nvPr/>
        </p:nvGrpSpPr>
        <p:grpSpPr bwMode="auto">
          <a:xfrm>
            <a:off x="3209925" y="3879850"/>
            <a:ext cx="987425" cy="476250"/>
            <a:chOff x="3122" y="2628"/>
            <a:chExt cx="622" cy="300"/>
          </a:xfrm>
        </p:grpSpPr>
        <p:sp>
          <p:nvSpPr>
            <p:cNvPr id="12306" name="AutoShape 66"/>
            <p:cNvSpPr>
              <a:spLocks noChangeArrowheads="1"/>
            </p:cNvSpPr>
            <p:nvPr/>
          </p:nvSpPr>
          <p:spPr bwMode="auto">
            <a:xfrm flipV="1">
              <a:off x="3549" y="2722"/>
              <a:ext cx="195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2307" name="AutoShape 67"/>
            <p:cNvSpPr>
              <a:spLocks noChangeArrowheads="1"/>
            </p:cNvSpPr>
            <p:nvPr/>
          </p:nvSpPr>
          <p:spPr bwMode="auto">
            <a:xfrm flipV="1">
              <a:off x="3122" y="2722"/>
              <a:ext cx="196" cy="178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2308" name="AutoShape 68"/>
            <p:cNvSpPr>
              <a:spLocks noChangeArrowheads="1"/>
            </p:cNvSpPr>
            <p:nvPr/>
          </p:nvSpPr>
          <p:spPr bwMode="auto">
            <a:xfrm flipV="1">
              <a:off x="3330" y="2736"/>
              <a:ext cx="201" cy="192"/>
            </a:xfrm>
            <a:prstGeom prst="flowChartOffpageConnector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NL" altLang="nl-NL">
                <a:solidFill>
                  <a:schemeClr val="tx1"/>
                </a:solidFill>
              </a:endParaRPr>
            </a:p>
          </p:txBody>
        </p:sp>
        <p:sp>
          <p:nvSpPr>
            <p:cNvPr id="12309" name="Oval 70"/>
            <p:cNvSpPr>
              <a:spLocks noChangeArrowheads="1"/>
            </p:cNvSpPr>
            <p:nvPr/>
          </p:nvSpPr>
          <p:spPr bwMode="auto">
            <a:xfrm>
              <a:off x="3167" y="2628"/>
              <a:ext cx="101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2310" name="Oval 71"/>
            <p:cNvSpPr>
              <a:spLocks noChangeArrowheads="1"/>
            </p:cNvSpPr>
            <p:nvPr/>
          </p:nvSpPr>
          <p:spPr bwMode="auto">
            <a:xfrm>
              <a:off x="3587" y="2631"/>
              <a:ext cx="102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  <p:sp>
          <p:nvSpPr>
            <p:cNvPr id="12311" name="Oval 73"/>
            <p:cNvSpPr>
              <a:spLocks noChangeArrowheads="1"/>
            </p:cNvSpPr>
            <p:nvPr/>
          </p:nvSpPr>
          <p:spPr bwMode="auto">
            <a:xfrm>
              <a:off x="3378" y="2640"/>
              <a:ext cx="102" cy="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spcBef>
                  <a:spcPct val="20000"/>
                </a:spcBef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20000"/>
                </a:spcBef>
                <a:spcAft>
                  <a:spcPct val="0"/>
                </a:spcAft>
                <a:defRPr sz="4000" b="1">
                  <a:solidFill>
                    <a:schemeClr val="bg2"/>
                  </a:solidFill>
                  <a:latin typeface="Arial" panose="020B0604020202020204" pitchFamily="34" charset="0"/>
                </a:defRPr>
              </a:lvl9pPr>
            </a:lstStyle>
            <a:p>
              <a:endParaRPr lang="nl-NL" altLang="nl-NL"/>
            </a:p>
          </p:txBody>
        </p:sp>
      </p:grpSp>
      <p:sp>
        <p:nvSpPr>
          <p:cNvPr id="12304" name="Oval 7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4350" y="3738563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endParaRPr lang="nl-NL" alt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B09303D-0A24-4FDC-912F-A2ED3B0D7562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350" y="2168785"/>
            <a:ext cx="3167809" cy="1036377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hinking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1" grpId="0" animBg="1" autoUpdateAnimBg="0"/>
      <p:bldP spid="20482" grpId="0" build="p" autoUpdateAnimBg="0" advAuto="2000"/>
      <p:bldP spid="20525" grpId="0" animBg="1" autoUpdateAnimBg="0"/>
      <p:bldP spid="20526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2&quot; unique_id=&quot;10074&quot;&gt;&lt;object type=&quot;3&quot; unique_id=&quot;10075&quot;&gt;&lt;property id=&quot;20148&quot; value=&quot;5&quot;/&gt;&lt;property id=&quot;20300&quot; value=&quot;Slide 1 - &amp;quot;Who Wants to Be a Millionaire?&amp;quot;&quot;/&gt;&lt;property id=&quot;20307&quot; value=&quot;282&quot;/&gt;&lt;/object&gt;&lt;object type=&quot;3&quot; unique_id=&quot;10076&quot;&gt;&lt;property id=&quot;20148&quot; value=&quot;5&quot;/&gt;&lt;property id=&quot;20300&quot; value=&quot;Slide 2 - &amp;quot;Test your knowledge on John?&amp;#x0D;&amp;#x0A;&amp;quot;&quot;/&gt;&lt;property id=&quot;20307&quot; value=&quot;264&quot;/&gt;&lt;/object&gt;&lt;object type=&quot;3&quot; unique_id=&quot;10077&quot;&gt;&lt;property id=&quot;20148&quot; value=&quot;5&quot;/&gt;&lt;property id=&quot;20300&quot; value=&quot;Slide 3 - &amp;quot;Phone A Friend&amp;quot;&quot;/&gt;&lt;property id=&quot;20307&quot; value=&quot;262&quot;/&gt;&lt;/object&gt;&lt;object type=&quot;3&quot; unique_id=&quot;10078&quot;&gt;&lt;property id=&quot;20148&quot; value=&quot;5&quot;/&gt;&lt;property id=&quot;20300&quot; value=&quot;Slide 4 - &amp;quot;Ask the Audience&amp;quot;&quot;/&gt;&lt;property id=&quot;20307&quot; value=&quot;263&quot;/&gt;&lt;/object&gt;&lt;object type=&quot;3&quot; unique_id=&quot;10079&quot;&gt;&lt;property id=&quot;20148&quot; value=&quot;5&quot;/&gt;&lt;property id=&quot;20300&quot; value=&quot;Slide 5 - &amp;quot;Fifty - Fifty&amp;quot;&quot;/&gt;&lt;property id=&quot;20307&quot; value=&quot;266&quot;/&gt;&lt;/object&gt;&lt;object type=&quot;3&quot; unique_id=&quot;10080&quot;&gt;&lt;property id=&quot;20148&quot; value=&quot;5&quot;/&gt;&lt;property id=&quot;20300&quot; value=&quot;Slide 6 - &amp;quot;Correct&amp;quot;&quot;/&gt;&lt;property id=&quot;20307&quot; value=&quot;260&quot;/&gt;&lt;/object&gt;&lt;object type=&quot;3&quot; unique_id=&quot;10081&quot;&gt;&lt;property id=&quot;20148&quot; value=&quot;5&quot;/&gt;&lt;property id=&quot;20300&quot; value=&quot;Slide 7 - &amp;quot;Incorrect&amp;quot;&quot;/&gt;&lt;property id=&quot;20307&quot; value=&quot;267&quot;/&gt;&lt;/object&gt;&lt;object type=&quot;3&quot; unique_id=&quot;10082&quot;&gt;&lt;property id=&quot;20148&quot; value=&quot;5&quot;/&gt;&lt;property id=&quot;20300&quot; value=&quot;Slide 8 - &amp;quot;John was born where?&amp;quot;&quot;/&gt;&lt;property id=&quot;20307&quot; value=&quot;257&quot;/&gt;&lt;/object&gt;&lt;object type=&quot;3&quot; unique_id=&quot;10083&quot;&gt;&lt;property id=&quot;20148&quot; value=&quot;5&quot;/&gt;&lt;property id=&quot;20300&quot; value=&quot;Slide 9 - &amp;quot;What was the name of his first girlfriend?&amp;quot;&quot;/&gt;&lt;property id=&quot;20307&quot; value=&quot;273&quot;/&gt;&lt;/object&gt;&lt;object type=&quot;3&quot; unique_id=&quot;10084&quot;&gt;&lt;property id=&quot;20148&quot; value=&quot;5&quot;/&gt;&lt;property id=&quot;20300&quot; value=&quot;Slide 10 - &amp;quot;What was John’s First Paying Job?&amp;quot;&quot;/&gt;&lt;property id=&quot;20307&quot; value=&quot;272&quot;/&gt;&lt;/object&gt;&lt;object type=&quot;3&quot; unique_id=&quot;10085&quot;&gt;&lt;property id=&quot;20148&quot; value=&quot;5&quot;/&gt;&lt;property id=&quot;20300&quot; value=&quot;Slide 11 - &amp;quot;What is the name of his first pet?&amp;quot;&quot;/&gt;&lt;property id=&quot;20307&quot; value=&quot;271&quot;/&gt;&lt;/object&gt;&lt;object type=&quot;3&quot; unique_id=&quot;10086&quot;&gt;&lt;property id=&quot;20148&quot; value=&quot;5&quot;/&gt;&lt;property id=&quot;20300&quot; value=&quot;Slide 12 - &amp;quot;What branch of military service did he serve?&amp;quot;&quot;/&gt;&lt;property id=&quot;20307&quot; value=&quot;268&quot;/&gt;&lt;/object&gt;&lt;object type=&quot;3&quot; unique_id=&quot;10087&quot;&gt;&lt;property id=&quot;20148&quot; value=&quot;5&quot;/&gt;&lt;property id=&quot;20300&quot; value=&quot;Slide 13 - &amp;quot;What year did John retire from the US Air Force?&amp;quot;&quot;/&gt;&lt;property id=&quot;20307&quot; value=&quot;270&quot;/&gt;&lt;/object&gt;&lt;object type=&quot;3&quot; unique_id=&quot;10088&quot;&gt;&lt;property id=&quot;20148&quot; value=&quot;5&quot;/&gt;&lt;property id=&quot;20300&quot; value=&quot;Slide 14 - &amp;quot;In what year was his son, Billy Bob, born?&amp;quot;&quot;/&gt;&lt;property id=&quot;20307&quot; value=&quot;269&quot;/&gt;&lt;/object&gt;&lt;object type=&quot;3&quot; unique_id=&quot;10089&quot;&gt;&lt;property id=&quot;20148&quot; value=&quot;5&quot;/&gt;&lt;property id=&quot;20300&quot; value=&quot;Slide 15 - &amp;quot;What is John’s favorite food?&amp;quot;&quot;/&gt;&lt;property id=&quot;20307&quot; value=&quot;274&quot;/&gt;&lt;/object&gt;&lt;object type=&quot;3&quot; unique_id=&quot;10090&quot;&gt;&lt;property id=&quot;20148&quot; value=&quot;5&quot;/&gt;&lt;property id=&quot;20300&quot; value=&quot;Slide 16 - &amp;quot;What is John’s favorite hobby?&amp;quot;&quot;/&gt;&lt;property id=&quot;20307&quot; value=&quot;278&quot;/&gt;&lt;/object&gt;&lt;object type=&quot;3&quot; unique_id=&quot;10091&quot;&gt;&lt;property id=&quot;20148&quot; value=&quot;5&quot;/&gt;&lt;property id=&quot;20300&quot; value=&quot;Slide 17 - &amp;quot;Where does John go for fun?&amp;quot;&quot;/&gt;&lt;property id=&quot;20307&quot; value=&quot;277&quot;/&gt;&lt;/object&gt;&lt;object type=&quot;3&quot; unique_id=&quot;10092&quot;&gt;&lt;property id=&quot;20148&quot; value=&quot;5&quot;/&gt;&lt;property id=&quot;20300&quot; value=&quot;Slide 18 - &amp;quot;What is his favorite slogan?&amp;quot;&quot;/&gt;&lt;property id=&quot;20307&quot; value=&quot;275&quot;/&gt;&lt;/object&gt;&lt;object type=&quot;3&quot; unique_id=&quot;10093&quot;&gt;&lt;property id=&quot;20148&quot; value=&quot;5&quot;/&gt;&lt;property id=&quot;20300&quot; value=&quot;Slide 19 - &amp;quot;What did John do at the first TX Health Department Quality Expo?&amp;quot;&quot;/&gt;&lt;property id=&quot;20307&quot; value=&quot;281&quot;/&gt;&lt;/object&gt;&lt;object type=&quot;3&quot; unique_id=&quot;10094&quot;&gt;&lt;property id=&quot;20148&quot; value=&quot;5&quot;/&gt;&lt;property id=&quot;20300&quot; value=&quot;Slide 20 - &amp;quot;What is the story he never tells?&amp;quot;&quot;/&gt;&lt;property id=&quot;20307&quot; value=&quot;279&quot;/&gt;&lt;/object&gt;&lt;object type=&quot;3&quot; unique_id=&quot;10095&quot;&gt;&lt;property id=&quot;20148&quot; value=&quot;5&quot;/&gt;&lt;property id=&quot;20300&quot; value=&quot;Slide 21 - &amp;quot;What is John’s favorite nick name?&amp;quot;&quot;/&gt;&lt;property id=&quot;20307&quot; value=&quot;276&quot;/&gt;&lt;/object&gt;&lt;object type=&quot;3&quot; unique_id=&quot;10096&quot;&gt;&lt;property id=&quot;20148&quot; value=&quot;5&quot;/&gt;&lt;property id=&quot;20300&quot; value=&quot;Slide 22 - &amp;quot;What is John’s message for you?&amp;quot;&quot;/&gt;&lt;property id=&quot;20307&quot; value=&quot;280&quot;/&gt;&lt;/object&gt;&lt;/object&gt;&lt;object type=&quot;8&quot; unique_id=&quot;10120&quot;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00"/>
      </a:lt2>
      <a:accent1>
        <a:srgbClr val="FF9900"/>
      </a:accent1>
      <a:accent2>
        <a:srgbClr val="00FFFF"/>
      </a:accent2>
      <a:accent3>
        <a:srgbClr val="AAAAAA"/>
      </a:accent3>
      <a:accent4>
        <a:srgbClr val="DADADA"/>
      </a:accent4>
      <a:accent5>
        <a:srgbClr val="FFCAAA"/>
      </a:accent5>
      <a:accent6>
        <a:srgbClr val="00E7E7"/>
      </a:accent6>
      <a:hlink>
        <a:srgbClr val="FF9933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4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4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12053</TotalTime>
  <Words>1463</Words>
  <Application>Microsoft Office PowerPoint</Application>
  <PresentationFormat>Diavoorstelling (4:3)</PresentationFormat>
  <Paragraphs>785</Paragraphs>
  <Slides>51</Slides>
  <Notes>0</Notes>
  <HiddenSlides>0</HiddenSlides>
  <MMClips>15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51</vt:i4>
      </vt:variant>
    </vt:vector>
  </HeadingPairs>
  <TitlesOfParts>
    <vt:vector size="58" baseType="lpstr">
      <vt:lpstr>Arial</vt:lpstr>
      <vt:lpstr>Calibri</vt:lpstr>
      <vt:lpstr>Times New Roman</vt:lpstr>
      <vt:lpstr>Bodoni</vt:lpstr>
      <vt:lpstr>Eras Medium ITC</vt:lpstr>
      <vt:lpstr>Default Design</vt:lpstr>
      <vt:lpstr>1_Default Design</vt:lpstr>
      <vt:lpstr>Wie kent  Millionairs</vt:lpstr>
      <vt:lpstr>Kennen we de stof??</vt:lpstr>
      <vt:lpstr>Hulplijntjes</vt:lpstr>
      <vt:lpstr>Hulplijntje publiek</vt:lpstr>
      <vt:lpstr>Fifty - Fifty</vt:lpstr>
      <vt:lpstr>Correct</vt:lpstr>
      <vt:lpstr>Incorrect</vt:lpstr>
      <vt:lpstr>PowerPoint-presentatie</vt:lpstr>
      <vt:lpstr>Wat bedoelt men met : Degeneratie?</vt:lpstr>
      <vt:lpstr> Wat is kleinste functionele eenheid van de mens?   </vt:lpstr>
      <vt:lpstr>Wat bedoelt men met: Metabolisme?</vt:lpstr>
      <vt:lpstr>De oppervlakte van het lichaam bekloppen bij onderzoek noemen we?</vt:lpstr>
      <vt:lpstr>PowerPoint-presentatie</vt:lpstr>
      <vt:lpstr>De lichamelijke gesteldheid wordt ….genoemd en is een …oorzaak van ziekte?</vt:lpstr>
      <vt:lpstr>Wanneer de genen op een chromosomenpaar dezelfde eigenschappen bezitten heet dit?</vt:lpstr>
      <vt:lpstr>In welk gedeelt van de cel vindt omzetting van eiwit plaats?</vt:lpstr>
      <vt:lpstr>Welk weefsel bekleed de binnezijde van de bloedvaten en organen?</vt:lpstr>
      <vt:lpstr>PowerPoint-presentatie</vt:lpstr>
      <vt:lpstr>Reductiedeling van de cel heet?</vt:lpstr>
      <vt:lpstr>PowerPoint-presentatie</vt:lpstr>
      <vt:lpstr>Wat is de functie van het periost en het perichondrium?</vt:lpstr>
      <vt:lpstr>Bij welk lichaamsproces worden er cellen afgebroken?</vt:lpstr>
      <vt:lpstr>PowerPoint-presentatie</vt:lpstr>
      <vt:lpstr>Ik leef niet maar breng mijn leven als gast door. Ik ben moeilijk te pakken want ben steeds stapje voor…Wat ben ik?</vt:lpstr>
      <vt:lpstr>Inademen van lucht is welke vorm van besmetting?</vt:lpstr>
      <vt:lpstr>PowerPoint-presentatie</vt:lpstr>
      <vt:lpstr>Aanvalskracht oftewel ziekmakend vermogen van MO wordt beschreven onder welke term?</vt:lpstr>
      <vt:lpstr>Als een wondje aan het been wondrous veroorzaakt, dan wordt het wondje ……genoemd ?</vt:lpstr>
      <vt:lpstr>PowerPoint-presentatie</vt:lpstr>
      <vt:lpstr>Ander woord voor “Griep”?</vt:lpstr>
      <vt:lpstr>Onder invloed van welke 4 hormonen wordt menstruatie geregeld?</vt:lpstr>
      <vt:lpstr>PowerPoint-presentatie</vt:lpstr>
      <vt:lpstr>Wanneer spreekt men van trisomie?</vt:lpstr>
      <vt:lpstr>Wat krijgt een jongen in de genetica van zijn vader?</vt:lpstr>
      <vt:lpstr>PowerPoint-presentatie</vt:lpstr>
      <vt:lpstr>Een ontsteking in het scrotum waardoor er vocht in de ruimte tussen de vliezen komt, heet een?</vt:lpstr>
      <vt:lpstr>Hoe heet het classificatiesysteem om de ernst van de oncologische aandoening vast te stellen?</vt:lpstr>
      <vt:lpstr>PowerPoint-presentatie</vt:lpstr>
      <vt:lpstr>Welke aspecten kunnen onder andere in verband worden gebracht met het ontstaan van kanker?</vt:lpstr>
      <vt:lpstr>PowerPoint-presentatie</vt:lpstr>
      <vt:lpstr>De eerste vorm van metastasering (uitzaaiing) loopt via de?</vt:lpstr>
      <vt:lpstr>PowerPoint-presentatie</vt:lpstr>
      <vt:lpstr>Een longtumor zaait vaak als eerste uit naar…?</vt:lpstr>
      <vt:lpstr>Hoe heet de tijd tussen besmetting en uitbraak van de ziekteverschijnselen?</vt:lpstr>
      <vt:lpstr>PowerPoint-presentatie</vt:lpstr>
      <vt:lpstr>Waar staat de letter N voor in de afkorting TNM?</vt:lpstr>
      <vt:lpstr>Hoe noemt men het ongevoelig zijn voor een bepaald sort geneesmiddel?</vt:lpstr>
      <vt:lpstr>PowerPoint-presentatie</vt:lpstr>
      <vt:lpstr>De dode resten van welke cellen zitten onder andere in pus?</vt:lpstr>
      <vt:lpstr>PowerPoint-presentatie</vt:lpstr>
      <vt:lpstr>Hoe noemt men het symptoom van ontsteking wat zich uit in functieverlies?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Template</dc:title>
  <dc:creator>Jolanda Vermeulen</dc:creator>
  <cp:lastModifiedBy>Jolanda Vermeulen</cp:lastModifiedBy>
  <cp:revision>106</cp:revision>
  <dcterms:created xsi:type="dcterms:W3CDTF">2000-09-01T19:51:19Z</dcterms:created>
  <dcterms:modified xsi:type="dcterms:W3CDTF">2020-01-23T10:45:18Z</dcterms:modified>
</cp:coreProperties>
</file>